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70" r:id="rId5"/>
    <p:sldId id="271" r:id="rId6"/>
    <p:sldId id="272" r:id="rId7"/>
    <p:sldId id="273" r:id="rId8"/>
    <p:sldId id="274" r:id="rId9"/>
    <p:sldId id="275" r:id="rId10"/>
    <p:sldId id="265" r:id="rId11"/>
    <p:sldId id="266" r:id="rId12"/>
    <p:sldId id="267" r:id="rId13"/>
    <p:sldId id="268" r:id="rId14"/>
    <p:sldId id="269" r:id="rId15"/>
    <p:sldId id="260" r:id="rId16"/>
    <p:sldId id="259" r:id="rId17"/>
    <p:sldId id="263" r:id="rId18"/>
    <p:sldId id="26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A72E"/>
    <a:srgbClr val="14651F"/>
    <a:srgbClr val="D0D0D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BC7B-D30A-27D0-86BC-2FAE1AC20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9A437-0788-F13F-ED7B-D3F47DD32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5E434-8A6F-3E53-1406-424B441D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A5D71-579E-298A-1B2A-66843EF5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F6A25-C35F-582F-51C9-3671EEBAE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094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99EEC-3552-630A-2178-E76AF20A2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6DFF6-8F60-2B1C-A426-A6F9CD6EE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44021-BEA4-762B-923B-9B982D6C1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C43DD-47BE-76E6-6600-9A7E5D7A9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8982D-40FC-4408-258B-D3DF35EA5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07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B248B-39A6-F096-C6AE-28C3311B6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DC853-CD53-A6FA-A2C9-9DB9BEF79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BE134-8421-4765-3160-DB1526086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46380-B5B6-2E96-2423-955B9A87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B6AA7-FE35-0661-0003-4863969A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02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8A8E3-5BDB-EA8E-ACBD-F993E0E2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B8ECA-ACBC-AC5B-73A7-0955CC2859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BB208F-DC80-E560-82B7-9BFC7610A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8F3ECF-83F2-A811-31D6-DD30D8DBE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75885-E1CA-2011-5A97-41E23710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1DBDF-D695-8293-FC00-56FE4D07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1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A30B-F2B7-813B-D8F5-7CA019EA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50DEE-FDC3-E952-D53E-66458DBCB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C3227-AFA3-557C-951C-0848D39BE6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0EFF0F-2EC6-C6F1-5549-0C28634B8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2347D2-FA7A-34BD-7116-FD0C14030C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DD4C65-D812-A856-D2B6-542E7BE9D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EE683A-239C-FA5F-4B98-ACF8CB2EE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A0D01-9208-33DC-8DBA-04B8C0E5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445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FBB92-12A1-642F-6570-DBC28F985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D67EB5-DFC6-8900-5BA1-3BBA199F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865453-23CD-F61F-4074-49462952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732A7-28AE-7A03-EE19-EA3BEBD6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786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18C81-F5D4-90CF-C240-82D5BB40D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E55FD9-A5A8-D13F-7CC5-ECFA2511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92F1D-2294-9107-68AA-F38EC7D83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87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D9896-6F53-4BAE-7AAF-D57A2F18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21A5D-5767-CCB8-E8CA-4E7AFBA30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CF047-BE0B-FC69-EC61-E9FBBB644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7684E6-439F-AB3C-2620-338CEEA7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98569-CE09-B1B3-CF48-40CEC99E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3249E-20E7-C88B-7C9B-6522344A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82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676A-B06F-0791-CDE6-C3BF1FD8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D1CE3F-7C3B-AFDA-3F5C-40552DFAE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07FC3-85CA-D3DC-B611-DED828B24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F6D2D-BA24-8F76-01B8-D6978C60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A32A2-4F99-A183-506A-0BA4FAE59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26A55-4DCE-4EA5-CE6C-2F81AD6D7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236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DFBA4-C186-823B-38E0-B3FC7EA5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93A45-CEAB-8161-6A5B-CDF573462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3461C-BCA3-073A-74AA-8F8240A5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33E78-198B-4521-D27D-C42980AB2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A446F-2082-30F6-8ED0-1D8DC02A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36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91B9EA-428F-591D-6E16-7681F20DC0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736FCB-D35F-E353-7812-51E00265F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B620F-9E7B-950C-669D-D3A29F02E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FBABB-3186-C290-2098-55718F5B7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F2550-78AF-459A-041E-4BCF4FD4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35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67103A-494C-C39C-5D0B-A857DC8C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9A4C3-6F8C-931D-01D2-66D8B1535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D59A2-1F9E-49CE-4A24-76C68999BF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A09E05-BF7E-4784-81D0-160F86358BB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DBDFE-6971-9BB7-F811-5ECD46A63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15D20-9CC2-24E2-4818-CB1C27338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9C85E3-7734-45F7-BE73-C554A4FE83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72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3481-CFB4-8C91-A348-A69BEB850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8486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Future of EU</a:t>
            </a:r>
            <a:br>
              <a:rPr lang="en-GB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Development Cooperation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F2F44-61FD-9E5F-D473-DFFB9F482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089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Navigating Trade-Offs in a Contested World</a:t>
            </a:r>
            <a:endParaRPr lang="en-GB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C8EB92-D6BE-A7C7-40EC-AFCC0778F744}"/>
              </a:ext>
            </a:extLst>
          </p:cNvPr>
          <p:cNvCxnSpPr>
            <a:cxnSpLocks/>
          </p:cNvCxnSpPr>
          <p:nvPr/>
        </p:nvCxnSpPr>
        <p:spPr>
          <a:xfrm>
            <a:off x="1186543" y="35160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3CE22F7-ABA0-452C-5A8C-07F10F2AB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49" y="5779633"/>
            <a:ext cx="2351316" cy="5423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F8E80E-BFAD-8D52-1A83-F62593FC3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6" y="5244785"/>
            <a:ext cx="3523535" cy="1613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5F86DA8-6FC7-7201-3E3D-37316214B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8" y="5614737"/>
            <a:ext cx="2251491" cy="8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02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0C9FB3-9558-84A2-E773-7D0E11E04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BE74F-B658-79EE-9F75-84BB1ADDA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8486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Opening Remarks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638D8-E71B-3A24-020E-6B10C1C3A0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089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Future of EU Development Cooperation: Navigating Trade-Offs in a Contested World</a:t>
            </a:r>
            <a:endParaRPr lang="en-GB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D13291-E286-CE99-400F-84AFFCCE994B}"/>
              </a:ext>
            </a:extLst>
          </p:cNvPr>
          <p:cNvCxnSpPr>
            <a:cxnSpLocks/>
          </p:cNvCxnSpPr>
          <p:nvPr/>
        </p:nvCxnSpPr>
        <p:spPr>
          <a:xfrm>
            <a:off x="1186543" y="35160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E6140D3-32AC-F186-E3CC-9FE3A1F2F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49" y="5779633"/>
            <a:ext cx="2351316" cy="542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3425D5-1C4F-A771-9ECD-FA93C3CCA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6" y="5244785"/>
            <a:ext cx="3523535" cy="1613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7C5073-D4E8-73C8-8995-EE7C6A544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8" y="5614737"/>
            <a:ext cx="2251491" cy="8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88101-5230-7E08-4435-23E3D1FB4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88B20-A7D0-A0D0-3262-0E329C2FE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228" y="1063172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Ruth Parkin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530A1-2FD1-6E3B-C5BB-99E27A58B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228" y="364558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Director, EU Unit, Development Cooperation &amp; Africa Division, Department of Foreign Affairs and Trade, Ireland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A654FA-3ED4-F5D2-501E-0B6E91173596}"/>
              </a:ext>
            </a:extLst>
          </p:cNvPr>
          <p:cNvCxnSpPr>
            <a:cxnSpLocks/>
          </p:cNvCxnSpPr>
          <p:nvPr/>
        </p:nvCxnSpPr>
        <p:spPr>
          <a:xfrm>
            <a:off x="1240971" y="3450772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31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6C4E1-4999-DD92-1D7F-2A7703582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A10BA-33E5-802D-7208-13E6527E4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8486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Future of EU Development Cooperation: An African Perspective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C0ECBA-65E6-0F3E-033E-24D4C093D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089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Dr. Gamal Ibrahim, Chief, Macroeconomic Analysis, Institutions and Economic Governance Section.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 Economic Commission for Africa (UNECA).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D1EF24-EE4B-316A-44AD-0CE3D00AF150}"/>
              </a:ext>
            </a:extLst>
          </p:cNvPr>
          <p:cNvCxnSpPr>
            <a:cxnSpLocks/>
          </p:cNvCxnSpPr>
          <p:nvPr/>
        </p:nvCxnSpPr>
        <p:spPr>
          <a:xfrm>
            <a:off x="1186543" y="35160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2EE1C8D-4D93-1770-3A19-5A6736840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093" y="5585051"/>
            <a:ext cx="2324100" cy="84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1664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42E0B-444B-2AFD-5A3E-70709D513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0F9A1853-DBFF-AB0F-8A19-A76598D81E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rcRect r="13234" b="18305"/>
          <a:stretch>
            <a:fillRect/>
          </a:stretch>
        </p:blipFill>
        <p:spPr>
          <a:xfrm>
            <a:off x="2209800" y="-647027"/>
            <a:ext cx="10427452" cy="73635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19FFBC-975D-EC96-C74B-F9A4D804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Difficult Time for Multilateralism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AFC57-F21D-54AF-D457-84B8B2219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627" y="1586140"/>
            <a:ext cx="10210802" cy="435133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global landscape is undergoing significant shifts, creating a challenging environment for international development cooperation.</a:t>
            </a:r>
          </a:p>
          <a:p>
            <a:pPr algn="l"/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Intensifying geopolitical competition is fragmenting the international system.</a:t>
            </a:r>
          </a:p>
          <a:p>
            <a:pPr algn="l"/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National priorities and domestic politics increasingly shape foreign engagement.</a:t>
            </a:r>
          </a:p>
          <a:p>
            <a:pPr algn="l"/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Focus is shifting to security, migration, supply chains, and access to critical minerals.</a:t>
            </a:r>
          </a:p>
          <a:p>
            <a:pPr algn="l"/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Governments are pressured to show that external spending serves direct national interests.</a:t>
            </a:r>
          </a:p>
          <a:p>
            <a:pPr algn="l"/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746635C-0007-8AA2-7D9A-AAE3E91B6FA8}"/>
              </a:ext>
            </a:extLst>
          </p:cNvPr>
          <p:cNvCxnSpPr>
            <a:cxnSpLocks/>
          </p:cNvCxnSpPr>
          <p:nvPr/>
        </p:nvCxnSpPr>
        <p:spPr>
          <a:xfrm>
            <a:off x="936171" y="14586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5ABE978-C931-A817-96C0-FB86C4977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093" y="5585051"/>
            <a:ext cx="2324100" cy="84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8351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27BC14-D5C1-2FF7-84E2-A66A91C77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C7286-3736-C97F-5CA8-77A2CB227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Africa's Enormous Financing Challenge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94B97-6081-A35C-476F-D18D42B6F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846" y="1659406"/>
            <a:ext cx="8392886" cy="90296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Africa’s development ambitions far exceed available financing, at a time when development assistance is also declining.</a:t>
            </a:r>
          </a:p>
          <a:p>
            <a:pPr marL="0" indent="0" algn="l"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l"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l"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49397F-D692-59CF-64E2-D66B0FCB3C1F}"/>
              </a:ext>
            </a:extLst>
          </p:cNvPr>
          <p:cNvCxnSpPr>
            <a:cxnSpLocks/>
          </p:cNvCxnSpPr>
          <p:nvPr/>
        </p:nvCxnSpPr>
        <p:spPr>
          <a:xfrm>
            <a:off x="936171" y="1458686"/>
            <a:ext cx="979599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6" name="Subtitle 2">
            <a:extLst>
              <a:ext uri="{FF2B5EF4-FFF2-40B4-BE49-F238E27FC236}">
                <a16:creationId xmlns:a16="http://schemas.microsoft.com/office/drawing/2014/main" id="{94374B5D-63D8-7C8F-1EE2-C388F4243BEB}"/>
              </a:ext>
            </a:extLst>
          </p:cNvPr>
          <p:cNvSpPr txBox="1">
            <a:spLocks/>
          </p:cNvSpPr>
          <p:nvPr/>
        </p:nvSpPr>
        <p:spPr>
          <a:xfrm>
            <a:off x="838200" y="3082120"/>
            <a:ext cx="8392886" cy="1325563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 2">
            <a:extLst>
              <a:ext uri="{FF2B5EF4-FFF2-40B4-BE49-F238E27FC236}">
                <a16:creationId xmlns:a16="http://schemas.microsoft.com/office/drawing/2014/main" id="{E9A4212E-E196-6D69-BFD2-BFAB7742E13D}"/>
              </a:ext>
            </a:extLst>
          </p:cNvPr>
          <p:cNvSpPr/>
          <p:nvPr/>
        </p:nvSpPr>
        <p:spPr>
          <a:xfrm>
            <a:off x="944872" y="2774872"/>
            <a:ext cx="2898930" cy="351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$670B - $762B</a:t>
            </a:r>
            <a:endParaRPr lang="en-US" sz="3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5" name="Text 3">
            <a:extLst>
              <a:ext uri="{FF2B5EF4-FFF2-40B4-BE49-F238E27FC236}">
                <a16:creationId xmlns:a16="http://schemas.microsoft.com/office/drawing/2014/main" id="{2806515E-433A-31C5-78D7-CB5893B156EA}"/>
              </a:ext>
            </a:extLst>
          </p:cNvPr>
          <p:cNvSpPr/>
          <p:nvPr/>
        </p:nvSpPr>
        <p:spPr>
          <a:xfrm>
            <a:off x="969213" y="3612192"/>
            <a:ext cx="2447117" cy="453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Annual SDG financing gap Africa faces by 2030.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3083683-EB57-6C26-E2E7-852C6FB32158}"/>
              </a:ext>
            </a:extLst>
          </p:cNvPr>
          <p:cNvSpPr txBox="1"/>
          <p:nvPr/>
        </p:nvSpPr>
        <p:spPr>
          <a:xfrm>
            <a:off x="969213" y="4781017"/>
            <a:ext cx="23196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2.5 Percent</a:t>
            </a:r>
            <a:endParaRPr lang="en-US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9" name="Text 3">
            <a:extLst>
              <a:ext uri="{FF2B5EF4-FFF2-40B4-BE49-F238E27FC236}">
                <a16:creationId xmlns:a16="http://schemas.microsoft.com/office/drawing/2014/main" id="{1EDB1823-A2FD-D064-1E8B-3CA148FAFDAC}"/>
              </a:ext>
            </a:extLst>
          </p:cNvPr>
          <p:cNvSpPr/>
          <p:nvPr/>
        </p:nvSpPr>
        <p:spPr>
          <a:xfrm>
            <a:off x="944872" y="5718015"/>
            <a:ext cx="2447117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Africa’s share of global exports.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0798197B-C325-7F48-2892-9583A9A98BEC}"/>
              </a:ext>
            </a:extLst>
          </p:cNvPr>
          <p:cNvSpPr/>
          <p:nvPr/>
        </p:nvSpPr>
        <p:spPr>
          <a:xfrm>
            <a:off x="3950474" y="2874235"/>
            <a:ext cx="2447209" cy="221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$88.6 Billion</a:t>
            </a:r>
            <a:endParaRPr lang="en-US" sz="3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3" name="Text 5">
            <a:extLst>
              <a:ext uri="{FF2B5EF4-FFF2-40B4-BE49-F238E27FC236}">
                <a16:creationId xmlns:a16="http://schemas.microsoft.com/office/drawing/2014/main" id="{FCB22234-6EBA-3150-FFF3-64A428E2B8A1}"/>
              </a:ext>
            </a:extLst>
          </p:cNvPr>
          <p:cNvSpPr/>
          <p:nvPr/>
        </p:nvSpPr>
        <p:spPr>
          <a:xfrm>
            <a:off x="3950474" y="3468885"/>
            <a:ext cx="2447209" cy="4536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Annual loss due to illicit financial flows.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5" name="Text 3">
            <a:extLst>
              <a:ext uri="{FF2B5EF4-FFF2-40B4-BE49-F238E27FC236}">
                <a16:creationId xmlns:a16="http://schemas.microsoft.com/office/drawing/2014/main" id="{595C97AB-4101-00C3-981E-4FAB094243E0}"/>
              </a:ext>
            </a:extLst>
          </p:cNvPr>
          <p:cNvSpPr/>
          <p:nvPr/>
        </p:nvSpPr>
        <p:spPr>
          <a:xfrm>
            <a:off x="3950474" y="5885193"/>
            <a:ext cx="2592154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Global Bilateral ODA by DAC members fell in 2025</a:t>
            </a: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.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89D46F1-B02B-11DC-30A3-77D20F439208}"/>
              </a:ext>
            </a:extLst>
          </p:cNvPr>
          <p:cNvSpPr txBox="1"/>
          <p:nvPr/>
        </p:nvSpPr>
        <p:spPr>
          <a:xfrm>
            <a:off x="3886172" y="4809999"/>
            <a:ext cx="27207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↓ 23.1 Percent</a:t>
            </a:r>
            <a:endParaRPr lang="en-US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6">
            <a:extLst>
              <a:ext uri="{FF2B5EF4-FFF2-40B4-BE49-F238E27FC236}">
                <a16:creationId xmlns:a16="http://schemas.microsoft.com/office/drawing/2014/main" id="{332FCBA5-3583-EB88-6110-231BA35EFF2F}"/>
              </a:ext>
            </a:extLst>
          </p:cNvPr>
          <p:cNvSpPr/>
          <p:nvPr/>
        </p:nvSpPr>
        <p:spPr>
          <a:xfrm>
            <a:off x="6783969" y="2867444"/>
            <a:ext cx="2448032" cy="221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44"/>
              </a:lnSpc>
              <a:buNone/>
            </a:pPr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16 Percent</a:t>
            </a:r>
            <a:endParaRPr lang="en-US" sz="3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1" name="Text 7">
            <a:extLst>
              <a:ext uri="{FF2B5EF4-FFF2-40B4-BE49-F238E27FC236}">
                <a16:creationId xmlns:a16="http://schemas.microsoft.com/office/drawing/2014/main" id="{9BECD959-7C61-7F3C-2F98-DB8DE14E3CDB}"/>
              </a:ext>
            </a:extLst>
          </p:cNvPr>
          <p:cNvSpPr/>
          <p:nvPr/>
        </p:nvSpPr>
        <p:spPr>
          <a:xfrm>
            <a:off x="6782854" y="3467020"/>
            <a:ext cx="3558574" cy="6804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Africa's average tax-to-GDP ratio, indicating a need for improved domestic resource mobilization.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D6AC701-E9AC-5860-E715-A08D93181E52}"/>
              </a:ext>
            </a:extLst>
          </p:cNvPr>
          <p:cNvSpPr txBox="1"/>
          <p:nvPr/>
        </p:nvSpPr>
        <p:spPr>
          <a:xfrm>
            <a:off x="6782854" y="4790416"/>
            <a:ext cx="30567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↓23.9 Percent</a:t>
            </a:r>
            <a:endParaRPr lang="en-US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5" name="Text 3">
            <a:extLst>
              <a:ext uri="{FF2B5EF4-FFF2-40B4-BE49-F238E27FC236}">
                <a16:creationId xmlns:a16="http://schemas.microsoft.com/office/drawing/2014/main" id="{A7123C8C-59AD-2BC8-7DB8-5AE13DD24900}"/>
              </a:ext>
            </a:extLst>
          </p:cNvPr>
          <p:cNvSpPr/>
          <p:nvPr/>
        </p:nvSpPr>
        <p:spPr>
          <a:xfrm>
            <a:off x="6782855" y="5708350"/>
            <a:ext cx="2720757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Bilateral ODA from all DAC donors to Africa in 2025</a:t>
            </a:r>
            <a:r>
              <a:rPr lang="en-US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.</a:t>
            </a:r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05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C4A6A3-9910-1F99-679C-0FEA85EAF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ECCF-2081-2541-73BB-666E9FFFD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Redefining "Mutual Interest“: negotiated not assumed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CA4496-B4DA-E694-FDAA-E5A67C9F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846" y="1659406"/>
            <a:ext cx="8392886" cy="90296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European and African interests can reinforce one another, but they do not always coincide.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B878B5-8A6F-AC4E-D2E6-4D75DA09FE01}"/>
              </a:ext>
            </a:extLst>
          </p:cNvPr>
          <p:cNvCxnSpPr>
            <a:cxnSpLocks/>
          </p:cNvCxnSpPr>
          <p:nvPr/>
        </p:nvCxnSpPr>
        <p:spPr>
          <a:xfrm>
            <a:off x="910962" y="1659406"/>
            <a:ext cx="979599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6" name="Subtitle 2">
            <a:extLst>
              <a:ext uri="{FF2B5EF4-FFF2-40B4-BE49-F238E27FC236}">
                <a16:creationId xmlns:a16="http://schemas.microsoft.com/office/drawing/2014/main" id="{CA0035D3-273A-08BD-4D94-9B727C22F735}"/>
              </a:ext>
            </a:extLst>
          </p:cNvPr>
          <p:cNvSpPr txBox="1">
            <a:spLocks/>
          </p:cNvSpPr>
          <p:nvPr/>
        </p:nvSpPr>
        <p:spPr>
          <a:xfrm>
            <a:off x="838200" y="3082120"/>
            <a:ext cx="8392886" cy="1325563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 2">
            <a:extLst>
              <a:ext uri="{FF2B5EF4-FFF2-40B4-BE49-F238E27FC236}">
                <a16:creationId xmlns:a16="http://schemas.microsoft.com/office/drawing/2014/main" id="{F3CB38E6-BE2B-E4E8-F01E-DAD259C1F750}"/>
              </a:ext>
            </a:extLst>
          </p:cNvPr>
          <p:cNvSpPr/>
          <p:nvPr/>
        </p:nvSpPr>
        <p:spPr>
          <a:xfrm>
            <a:off x="1071383" y="3823659"/>
            <a:ext cx="5151128" cy="1520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2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A true partnership requires moving beyond a traditional donor-recipient dynamic.</a:t>
            </a:r>
          </a:p>
          <a:p>
            <a:pPr marL="0" indent="0" algn="l">
              <a:buNone/>
            </a:pPr>
            <a:endParaRPr lang="en-GB" sz="2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itchFamily="34" charset="-12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Whose interests are being served? Europe's collective interests, national interests, or commercial interests?</a:t>
            </a:r>
          </a:p>
          <a:p>
            <a:pPr marL="0" indent="0" algn="l">
              <a:buNone/>
            </a:pPr>
            <a:endParaRPr lang="en-GB" sz="2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itchFamily="34" charset="-12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Africa must be at the table when decisions are made, not simply consulted after priorities are set elsewhere</a:t>
            </a:r>
          </a:p>
          <a:p>
            <a:pPr marL="0" indent="0" algn="l">
              <a:buNone/>
            </a:pPr>
            <a:endParaRPr lang="en-GB" sz="2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itchFamily="34" charset="-120"/>
            </a:endParaRPr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1A5D91F6-D610-95CC-20FD-0888FFA04110}"/>
              </a:ext>
            </a:extLst>
          </p:cNvPr>
          <p:cNvSpPr/>
          <p:nvPr/>
        </p:nvSpPr>
        <p:spPr>
          <a:xfrm>
            <a:off x="6222512" y="2037257"/>
            <a:ext cx="2150368" cy="2502085"/>
          </a:xfrm>
          <a:prstGeom prst="roundRect">
            <a:avLst>
              <a:gd name="adj" fmla="val 2175"/>
            </a:avLst>
          </a:prstGeom>
          <a:solidFill>
            <a:srgbClr val="D0D0D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000" b="1" dirty="0">
                <a:solidFill>
                  <a:srgbClr val="4EA72E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Define Mutual Interest Jointly</a:t>
            </a:r>
          </a:p>
          <a:p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Define jointly what is financed and how. Africa must be at the table from the outset, not just consulted.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AB52D637-2658-5582-8FF1-C71C4ED6AC33}"/>
              </a:ext>
            </a:extLst>
          </p:cNvPr>
          <p:cNvSpPr/>
          <p:nvPr/>
        </p:nvSpPr>
        <p:spPr>
          <a:xfrm>
            <a:off x="8771943" y="2037257"/>
            <a:ext cx="2959355" cy="4309114"/>
          </a:xfrm>
          <a:prstGeom prst="roundRect">
            <a:avLst>
              <a:gd name="adj" fmla="val 2175"/>
            </a:avLst>
          </a:prstGeom>
          <a:solidFill>
            <a:srgbClr val="D0D0D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000" b="1" dirty="0">
                <a:solidFill>
                  <a:srgbClr val="4EA72E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Focus on Development Impact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Success should not be measured by mobilized private capital alone, but by the tangible development impact, risk distribution, and support for national priorities.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Critical minerals illustrate the trade-off: European supply security versus African processing, jobs and value addition.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903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AA17AE-4232-EE66-2E52-90441D9F3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BA23-BC2E-F244-C866-894679CDB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 African Proposition: A Partnership for Structural Transformation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348BC-7B0C-D80A-346D-F996D35C5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846" y="1659406"/>
            <a:ext cx="8392886" cy="90296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GB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Development cooperation, trade, investment and technology should align with Africa’s development priorities.</a:t>
            </a:r>
          </a:p>
          <a:p>
            <a:pPr marL="0" indent="0" algn="l">
              <a:buNone/>
            </a:pPr>
            <a:endParaRPr lang="en-GB" sz="2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l">
              <a:buNone/>
            </a:pPr>
            <a:endParaRPr lang="en-GB" sz="2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DB1F10E-949E-3439-4492-40DC05B45A89}"/>
              </a:ext>
            </a:extLst>
          </p:cNvPr>
          <p:cNvCxnSpPr>
            <a:cxnSpLocks/>
          </p:cNvCxnSpPr>
          <p:nvPr/>
        </p:nvCxnSpPr>
        <p:spPr>
          <a:xfrm>
            <a:off x="910962" y="1659406"/>
            <a:ext cx="9795997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6" name="Subtitle 2">
            <a:extLst>
              <a:ext uri="{FF2B5EF4-FFF2-40B4-BE49-F238E27FC236}">
                <a16:creationId xmlns:a16="http://schemas.microsoft.com/office/drawing/2014/main" id="{E8C460B6-F3C9-7E34-13E4-21A89036110B}"/>
              </a:ext>
            </a:extLst>
          </p:cNvPr>
          <p:cNvSpPr txBox="1">
            <a:spLocks/>
          </p:cNvSpPr>
          <p:nvPr/>
        </p:nvSpPr>
        <p:spPr>
          <a:xfrm>
            <a:off x="838200" y="3082120"/>
            <a:ext cx="8392886" cy="1325563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Text 2">
            <a:extLst>
              <a:ext uri="{FF2B5EF4-FFF2-40B4-BE49-F238E27FC236}">
                <a16:creationId xmlns:a16="http://schemas.microsoft.com/office/drawing/2014/main" id="{52AB54B4-CC49-1AB7-CDEC-CF655D788AB9}"/>
              </a:ext>
            </a:extLst>
          </p:cNvPr>
          <p:cNvSpPr/>
          <p:nvPr/>
        </p:nvSpPr>
        <p:spPr>
          <a:xfrm>
            <a:off x="1071384" y="3744901"/>
            <a:ext cx="5151128" cy="14889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4EA72E"/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itchFamily="34" charset="-120"/>
              </a:rPr>
              <a:t>A Shift in Focus</a:t>
            </a:r>
          </a:p>
          <a:p>
            <a:r>
              <a:rPr lang="en-GB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Building productive capacity, promote local value addition, and integrating regionally through the African Continental Free Trade Area (AfCFTA). A strategic partnership must develop processing, manufacturing, and technology within Africa, not just secure access to raw materials.</a:t>
            </a:r>
          </a:p>
          <a:p>
            <a:endParaRPr lang="en-US" sz="2400" dirty="0">
              <a:solidFill>
                <a:srgbClr val="4EA72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2C2538A4-678F-1819-2165-B6F526ADB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310" y="3040103"/>
            <a:ext cx="2868978" cy="2898584"/>
          </a:xfrm>
          <a:prstGeom prst="rect">
            <a:avLst/>
          </a:prstGeom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AF6B83C0-01DA-3346-906F-CC278B2FED0B}"/>
              </a:ext>
            </a:extLst>
          </p:cNvPr>
          <p:cNvSpPr/>
          <p:nvPr/>
        </p:nvSpPr>
        <p:spPr>
          <a:xfrm>
            <a:off x="8349121" y="3286530"/>
            <a:ext cx="2704978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6"/>
              </a:lnSpc>
              <a:buNone/>
            </a:pP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Effective Development &amp; Lasting Partnership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75DAED7D-FBF2-3B68-617B-19973870CA09}"/>
              </a:ext>
            </a:extLst>
          </p:cNvPr>
          <p:cNvSpPr/>
          <p:nvPr/>
        </p:nvSpPr>
        <p:spPr>
          <a:xfrm>
            <a:off x="8687788" y="3820822"/>
            <a:ext cx="2805001" cy="371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6"/>
              </a:lnSpc>
              <a:buNone/>
            </a:pP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Appropriate Financing Instruments (INFFs)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60FA35C1-1759-0F43-4829-C1DDD1DB30B5}"/>
              </a:ext>
            </a:extLst>
          </p:cNvPr>
          <p:cNvSpPr/>
          <p:nvPr/>
        </p:nvSpPr>
        <p:spPr>
          <a:xfrm>
            <a:off x="9042974" y="4663487"/>
            <a:ext cx="2449815" cy="27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6"/>
              </a:lnSpc>
              <a:buNone/>
            </a:pP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National Development Plans &amp; Priorities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4565CC79-B0BA-DDC3-FFD2-EFF6193396A6}"/>
              </a:ext>
            </a:extLst>
          </p:cNvPr>
          <p:cNvSpPr/>
          <p:nvPr/>
        </p:nvSpPr>
        <p:spPr>
          <a:xfrm>
            <a:off x="9391616" y="5481970"/>
            <a:ext cx="2523805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6"/>
              </a:lnSpc>
              <a:buNone/>
            </a:pP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Inter" pitchFamily="34" charset="-120"/>
              </a:rPr>
              <a:t>Broad Ownership: Governments, Private Sector, Civil Society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08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EA50F-8777-A470-B545-AFCB87204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214B-0D9A-0E8D-113B-87607CC5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Five Propositions for the Future Partnership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C3A3456-375B-B081-A1E8-B741FABED7F9}"/>
              </a:ext>
            </a:extLst>
          </p:cNvPr>
          <p:cNvGrpSpPr/>
          <p:nvPr/>
        </p:nvGrpSpPr>
        <p:grpSpPr>
          <a:xfrm>
            <a:off x="838200" y="1865312"/>
            <a:ext cx="10528868" cy="4360054"/>
            <a:chOff x="838200" y="1865312"/>
            <a:chExt cx="10528868" cy="4360054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D2A6D01-9E88-68C3-59E9-A6E6586B98B8}"/>
                </a:ext>
              </a:extLst>
            </p:cNvPr>
            <p:cNvSpPr/>
            <p:nvPr/>
          </p:nvSpPr>
          <p:spPr>
            <a:xfrm>
              <a:off x="838200" y="1865312"/>
              <a:ext cx="3439886" cy="2053545"/>
            </a:xfrm>
            <a:custGeom>
              <a:avLst/>
              <a:gdLst>
                <a:gd name="csX0" fmla="*/ 0 w 3286125"/>
                <a:gd name="csY0" fmla="*/ 0 h 1971675"/>
                <a:gd name="csX1" fmla="*/ 3286125 w 3286125"/>
                <a:gd name="csY1" fmla="*/ 0 h 1971675"/>
                <a:gd name="csX2" fmla="*/ 3286125 w 3286125"/>
                <a:gd name="csY2" fmla="*/ 1971675 h 1971675"/>
                <a:gd name="csX3" fmla="*/ 0 w 3286125"/>
                <a:gd name="csY3" fmla="*/ 1971675 h 1971675"/>
                <a:gd name="csX4" fmla="*/ 0 w 3286125"/>
                <a:gd name="csY4" fmla="*/ 0 h 1971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A72E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0" lvl="0" indent="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itchFamily="34" charset="-120"/>
                </a:rPr>
                <a:t>1. Preserve Development Finance Integrity</a:t>
              </a:r>
              <a:endParaRPr lang="en-GB" sz="22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1600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itchFamily="34" charset="-120"/>
                </a:rPr>
                <a:t>Honour ODA commitments, ensure climate finance is additional, and preserve concessional finance for non-commercial development needs. </a:t>
              </a:r>
              <a:endParaRPr lang="en-GB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8A7F1BF-57BD-A8EE-28A0-650B60AC9DDB}"/>
                </a:ext>
              </a:extLst>
            </p:cNvPr>
            <p:cNvSpPr/>
            <p:nvPr/>
          </p:nvSpPr>
          <p:spPr>
            <a:xfrm>
              <a:off x="4452937" y="1865312"/>
              <a:ext cx="3299393" cy="2053545"/>
            </a:xfrm>
            <a:custGeom>
              <a:avLst/>
              <a:gdLst>
                <a:gd name="csX0" fmla="*/ 0 w 3286125"/>
                <a:gd name="csY0" fmla="*/ 0 h 1971675"/>
                <a:gd name="csX1" fmla="*/ 3286125 w 3286125"/>
                <a:gd name="csY1" fmla="*/ 0 h 1971675"/>
                <a:gd name="csX2" fmla="*/ 3286125 w 3286125"/>
                <a:gd name="csY2" fmla="*/ 1971675 h 1971675"/>
                <a:gd name="csX3" fmla="*/ 0 w 3286125"/>
                <a:gd name="csY3" fmla="*/ 1971675 h 1971675"/>
                <a:gd name="csX4" fmla="*/ 0 w 3286125"/>
                <a:gd name="csY4" fmla="*/ 0 h 1971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A72E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itchFamily="34" charset="-120"/>
                </a:rPr>
                <a:t>2. Put Country Ownership into Practice</a:t>
              </a:r>
              <a:endParaRPr lang="en-GB" sz="22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1600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itchFamily="34" charset="-120"/>
                </a:rPr>
                <a:t>Use national development plans and Integrated National Financing Frameworks (INFFs) as the starting point for all initiatives.</a:t>
              </a:r>
              <a:endParaRPr lang="en-GB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53D6A12-775D-3385-0982-FEEB1B01E180}"/>
                </a:ext>
              </a:extLst>
            </p:cNvPr>
            <p:cNvSpPr/>
            <p:nvPr/>
          </p:nvSpPr>
          <p:spPr>
            <a:xfrm>
              <a:off x="8067675" y="1865312"/>
              <a:ext cx="3299393" cy="2053545"/>
            </a:xfrm>
            <a:custGeom>
              <a:avLst/>
              <a:gdLst>
                <a:gd name="csX0" fmla="*/ 0 w 3286125"/>
                <a:gd name="csY0" fmla="*/ 0 h 1971675"/>
                <a:gd name="csX1" fmla="*/ 3286125 w 3286125"/>
                <a:gd name="csY1" fmla="*/ 0 h 1971675"/>
                <a:gd name="csX2" fmla="*/ 3286125 w 3286125"/>
                <a:gd name="csY2" fmla="*/ 1971675 h 1971675"/>
                <a:gd name="csX3" fmla="*/ 0 w 3286125"/>
                <a:gd name="csY3" fmla="*/ 1971675 h 1971675"/>
                <a:gd name="csX4" fmla="*/ 0 w 3286125"/>
                <a:gd name="csY4" fmla="*/ 0 h 1971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A72E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itchFamily="34" charset="-120"/>
                </a:rPr>
                <a:t>3. Define Mutual Interest Jointly</a:t>
              </a:r>
              <a:endParaRPr lang="en-GB" sz="22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1600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itchFamily="34" charset="-120"/>
                </a:rPr>
                <a:t>Ensure African countries participate from the outset in setting priorities, choosing instruments, and assessing results.</a:t>
              </a:r>
              <a:endParaRPr lang="en-GB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26F73F3-9EC5-1EAC-A5D4-99AD53B5636B}"/>
                </a:ext>
              </a:extLst>
            </p:cNvPr>
            <p:cNvSpPr/>
            <p:nvPr/>
          </p:nvSpPr>
          <p:spPr>
            <a:xfrm>
              <a:off x="2619032" y="4171821"/>
              <a:ext cx="3299393" cy="2053545"/>
            </a:xfrm>
            <a:custGeom>
              <a:avLst/>
              <a:gdLst>
                <a:gd name="csX0" fmla="*/ 0 w 3286125"/>
                <a:gd name="csY0" fmla="*/ 0 h 1971675"/>
                <a:gd name="csX1" fmla="*/ 3286125 w 3286125"/>
                <a:gd name="csY1" fmla="*/ 0 h 1971675"/>
                <a:gd name="csX2" fmla="*/ 3286125 w 3286125"/>
                <a:gd name="csY2" fmla="*/ 1971675 h 1971675"/>
                <a:gd name="csX3" fmla="*/ 0 w 3286125"/>
                <a:gd name="csY3" fmla="*/ 1971675 h 1971675"/>
                <a:gd name="csX4" fmla="*/ 0 w 3286125"/>
                <a:gd name="csY4" fmla="*/ 0 h 1971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A72E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alpha val="90000"/>
                <a:hueOff val="0"/>
                <a:satOff val="0"/>
                <a:lumOff val="0"/>
                <a:alphaOff val="-3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itchFamily="34" charset="-120"/>
                </a:rPr>
                <a:t>4. Judge Private Finance by Development Impact</a:t>
              </a:r>
              <a:endParaRPr lang="en-GB" sz="22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1600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itchFamily="34" charset="-120"/>
                </a:rPr>
                <a:t>Assess private and blended finance by its developmental additionality, not just he volume of capital mobilized.</a:t>
              </a:r>
              <a:endParaRPr lang="en-GB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258DEC4-34D3-09E0-9B97-568D03D8A410}"/>
                </a:ext>
              </a:extLst>
            </p:cNvPr>
            <p:cNvSpPr/>
            <p:nvPr/>
          </p:nvSpPr>
          <p:spPr>
            <a:xfrm>
              <a:off x="6260306" y="4165600"/>
              <a:ext cx="3286125" cy="2053545"/>
            </a:xfrm>
            <a:custGeom>
              <a:avLst/>
              <a:gdLst>
                <a:gd name="csX0" fmla="*/ 0 w 3286125"/>
                <a:gd name="csY0" fmla="*/ 0 h 1971675"/>
                <a:gd name="csX1" fmla="*/ 3286125 w 3286125"/>
                <a:gd name="csY1" fmla="*/ 0 h 1971675"/>
                <a:gd name="csX2" fmla="*/ 3286125 w 3286125"/>
                <a:gd name="csY2" fmla="*/ 1971675 h 1971675"/>
                <a:gd name="csX3" fmla="*/ 0 w 3286125"/>
                <a:gd name="csY3" fmla="*/ 1971675 h 1971675"/>
                <a:gd name="csX4" fmla="*/ 0 w 3286125"/>
                <a:gd name="csY4" fmla="*/ 0 h 19716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286125" h="1971675">
                  <a:moveTo>
                    <a:pt x="0" y="0"/>
                  </a:moveTo>
                  <a:lnTo>
                    <a:pt x="3286125" y="0"/>
                  </a:lnTo>
                  <a:lnTo>
                    <a:pt x="3286125" y="1971675"/>
                  </a:lnTo>
                  <a:lnTo>
                    <a:pt x="0" y="1971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EA72E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itchFamily="34" charset="-120"/>
                </a:rPr>
                <a:t>5. Make Structural Transformation Central</a:t>
              </a:r>
              <a:endParaRPr lang="en-GB" sz="22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en-US" sz="1600" kern="1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Inter" pitchFamily="34" charset="-120"/>
                </a:rPr>
                <a:t>Focus engagement on contributing to African value addition, manufacturing, technology, skills, and regional value chains.</a:t>
              </a:r>
              <a:endParaRPr lang="en-GB" sz="16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F69350-902C-A4C8-0989-94D981157BAA}"/>
              </a:ext>
            </a:extLst>
          </p:cNvPr>
          <p:cNvCxnSpPr>
            <a:cxnSpLocks/>
          </p:cNvCxnSpPr>
          <p:nvPr/>
        </p:nvCxnSpPr>
        <p:spPr>
          <a:xfrm>
            <a:off x="910962" y="1659406"/>
            <a:ext cx="10456106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6" name="Subtitle 2">
            <a:extLst>
              <a:ext uri="{FF2B5EF4-FFF2-40B4-BE49-F238E27FC236}">
                <a16:creationId xmlns:a16="http://schemas.microsoft.com/office/drawing/2014/main" id="{15B4D345-BC15-66E8-2F25-6F219F3AD598}"/>
              </a:ext>
            </a:extLst>
          </p:cNvPr>
          <p:cNvSpPr txBox="1">
            <a:spLocks/>
          </p:cNvSpPr>
          <p:nvPr/>
        </p:nvSpPr>
        <p:spPr>
          <a:xfrm>
            <a:off x="838200" y="3082120"/>
            <a:ext cx="8392886" cy="1325563"/>
          </a:xfrm>
          <a:prstGeom prst="rect">
            <a:avLst/>
          </a:prstGeom>
        </p:spPr>
        <p:txBody>
          <a:bodyPr vert="horz" lIns="91440" tIns="45720" rIns="91440" bIns="45720" numCol="3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4AC11B78-F130-1CDA-B6D1-C1D426CDD92C}"/>
              </a:ext>
            </a:extLst>
          </p:cNvPr>
          <p:cNvSpPr/>
          <p:nvPr/>
        </p:nvSpPr>
        <p:spPr>
          <a:xfrm>
            <a:off x="9707302" y="5481970"/>
            <a:ext cx="2523805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6"/>
              </a:lnSpc>
              <a:buNone/>
            </a:pP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93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46D27A-9F43-C41F-4371-A8DCB5488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352-757E-9E9E-0B42-71001AB5C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8486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Mutual Interest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91CF5-BB40-DB2A-953E-28C9FEDEB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089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Prof. Dr. Rainer Thiele, Kiel Institute for the World Economy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A79A4C-8273-B79A-BA95-A6615EB40E12}"/>
              </a:ext>
            </a:extLst>
          </p:cNvPr>
          <p:cNvCxnSpPr>
            <a:cxnSpLocks/>
          </p:cNvCxnSpPr>
          <p:nvPr/>
        </p:nvCxnSpPr>
        <p:spPr>
          <a:xfrm>
            <a:off x="1186543" y="35160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B12064E-0842-1D5E-E4CC-5B45A1020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85" y="5648325"/>
            <a:ext cx="1910443" cy="6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10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39B85-8BB6-F9BF-2127-FA9F9B27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73347-A48B-3339-70BA-8DCAFD70A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758" y="0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Why Mutual Interest ODA?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65DC4D-CC35-16CF-84F5-B4721E472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757" y="2582409"/>
            <a:ext cx="9408695" cy="1655762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Budgets are shrinking: </a:t>
            </a:r>
            <a:r>
              <a:rPr lang="en-GB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Defence and other domestic spending compete for the same funds.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Public support is falling: </a:t>
            </a:r>
            <a:r>
              <a:rPr lang="en-GB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Voters increasingly see aid as ineffective charity that does not benefit ordinary people.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Mutual Interest ODA:</a:t>
            </a:r>
            <a:r>
              <a:rPr lang="en-GB" sz="2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Politically more sustainable by providing visible benefits for donor countries while retaining a focus on welfare in partner countries.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DCC719-B079-7A94-5651-238B76B63270}"/>
              </a:ext>
            </a:extLst>
          </p:cNvPr>
          <p:cNvCxnSpPr>
            <a:cxnSpLocks/>
          </p:cNvCxnSpPr>
          <p:nvPr/>
        </p:nvCxnSpPr>
        <p:spPr>
          <a:xfrm>
            <a:off x="1170501" y="2387600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45BEBF4-0D4B-DD55-613E-6B0015C00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85" y="5648325"/>
            <a:ext cx="1910443" cy="6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51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FD6199-9817-E26C-B1AA-302A94BB7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FE296-4837-4A2D-CAEA-698EE6F59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758" y="0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When can we call ODA “Mutual Interest”?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18A899-4D5F-5A86-F878-0A01A6856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757" y="2582409"/>
            <a:ext cx="9408695" cy="1655762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it provides benefits for donor and improves recipient population’s welfare.</a:t>
            </a:r>
          </a:p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 necessarily within the same domain and timeframe.</a:t>
            </a:r>
          </a:p>
          <a:p>
            <a:pPr algn="l"/>
            <a:endParaRPr lang="en-GB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en-GB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16C64B9-7980-3796-386B-52DD4E25AEE8}"/>
              </a:ext>
            </a:extLst>
          </p:cNvPr>
          <p:cNvCxnSpPr>
            <a:cxnSpLocks/>
          </p:cNvCxnSpPr>
          <p:nvPr/>
        </p:nvCxnSpPr>
        <p:spPr>
          <a:xfrm>
            <a:off x="1170501" y="2387600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19677C6-666B-E7BF-6900-F63C2849FF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785" y="5648325"/>
            <a:ext cx="1910443" cy="6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64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E55E5A-BB72-613E-93FF-17322560C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9D65-ABD9-6D58-F37F-680CD2D68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758" y="0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When can we call ODA “Mutual Interest”?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B94F66-C457-E501-4EF2-67BD6020C4ED}"/>
              </a:ext>
            </a:extLst>
          </p:cNvPr>
          <p:cNvCxnSpPr>
            <a:cxnSpLocks/>
          </p:cNvCxnSpPr>
          <p:nvPr/>
        </p:nvCxnSpPr>
        <p:spPr>
          <a:xfrm>
            <a:off x="1170501" y="2387600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A7D33B5-8CA0-27C0-1D03-633C4AA276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976497"/>
              </p:ext>
            </p:extLst>
          </p:nvPr>
        </p:nvGraphicFramePr>
        <p:xfrm>
          <a:off x="1262743" y="2729139"/>
          <a:ext cx="9165771" cy="29202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25838">
                  <a:extLst>
                    <a:ext uri="{9D8B030D-6E8A-4147-A177-3AD203B41FA5}">
                      <a16:colId xmlns:a16="http://schemas.microsoft.com/office/drawing/2014/main" val="875173046"/>
                    </a:ext>
                  </a:extLst>
                </a:gridCol>
                <a:gridCol w="2925838">
                  <a:extLst>
                    <a:ext uri="{9D8B030D-6E8A-4147-A177-3AD203B41FA5}">
                      <a16:colId xmlns:a16="http://schemas.microsoft.com/office/drawing/2014/main" val="3213241532"/>
                    </a:ext>
                  </a:extLst>
                </a:gridCol>
                <a:gridCol w="3314095">
                  <a:extLst>
                    <a:ext uri="{9D8B030D-6E8A-4147-A177-3AD203B41FA5}">
                      <a16:colId xmlns:a16="http://schemas.microsoft.com/office/drawing/2014/main" val="1579457417"/>
                    </a:ext>
                  </a:extLst>
                </a:gridCol>
              </a:tblGrid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Donor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Recipient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Classification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397821"/>
                  </a:ext>
                </a:extLst>
              </a:tr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Clear case of mutual interest ODA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62633"/>
                  </a:ext>
                </a:extLst>
              </a:tr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Low/Zero/Negative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Narrowly self-interested 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682479"/>
                  </a:ext>
                </a:extLst>
              </a:tr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Low/Zero/Negative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Primarily recipient-focused aid, altruistic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775393"/>
                  </a:ext>
                </a:extLst>
              </a:tr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Low/Zero/Negative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Low/Zero/Negative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Low benefit aid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596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D2EF07-5425-1D9E-EC35-762B309B9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74E7E-4D95-2A8D-543E-F6E960291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758" y="0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Key dimensions of donor benefits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29A78C-90F6-A9EA-002F-14D26AA44F03}"/>
              </a:ext>
            </a:extLst>
          </p:cNvPr>
          <p:cNvCxnSpPr>
            <a:cxnSpLocks/>
          </p:cNvCxnSpPr>
          <p:nvPr/>
        </p:nvCxnSpPr>
        <p:spPr>
          <a:xfrm>
            <a:off x="1170501" y="2387600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2DB4C45-046A-B60E-395A-8688F2864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710920"/>
              </p:ext>
            </p:extLst>
          </p:nvPr>
        </p:nvGraphicFramePr>
        <p:xfrm>
          <a:off x="1513112" y="2381781"/>
          <a:ext cx="10058400" cy="37471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87517304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21324153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69983719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579457417"/>
                    </a:ext>
                  </a:extLst>
                </a:gridCol>
              </a:tblGrid>
              <a:tr h="546705">
                <a:tc rowSpan="2">
                  <a:txBody>
                    <a:bodyPr/>
                    <a:lstStyle/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000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Domain of benefits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61530"/>
                  </a:ext>
                </a:extLst>
              </a:tr>
              <a:tr h="546705">
                <a:tc vMerge="1">
                  <a:txBody>
                    <a:bodyPr/>
                    <a:lstStyle/>
                    <a:p>
                      <a:endParaRPr lang="en-GB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Economic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Political &amp; Diplomatic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Security &amp; Stability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397821"/>
                  </a:ext>
                </a:extLst>
              </a:tr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Short-term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Tied 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UNGA votes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Enlisting recipient’s support for peacekeeping missions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996599"/>
                  </a:ext>
                </a:extLst>
              </a:tr>
              <a:tr h="546705"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Longer-term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Aid’s growth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Leadership in multilateral arenas including soft power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Preventing pandemics; stabilising climate; reducing root causes of conflict and irregular migration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6263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EFE457-CE48-F75D-5162-2A5122C12801}"/>
              </a:ext>
            </a:extLst>
          </p:cNvPr>
          <p:cNvSpPr txBox="1"/>
          <p:nvPr/>
        </p:nvSpPr>
        <p:spPr>
          <a:xfrm rot="16200000">
            <a:off x="-652905" y="3991625"/>
            <a:ext cx="3777346" cy="54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Timing of benefits</a:t>
            </a:r>
          </a:p>
        </p:txBody>
      </p:sp>
    </p:spTree>
    <p:extLst>
      <p:ext uri="{BB962C8B-B14F-4D97-AF65-F5344CB8AC3E}">
        <p14:creationId xmlns:p14="http://schemas.microsoft.com/office/powerpoint/2010/main" val="2230207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2544BD-9127-D9F6-76CB-41A1F361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702A-98F2-D500-0D96-835E1EC17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4925" y="1274012"/>
            <a:ext cx="9509531" cy="2387600"/>
          </a:xfrm>
        </p:spPr>
        <p:txBody>
          <a:bodyPr>
            <a:noAutofit/>
          </a:bodyPr>
          <a:lstStyle/>
          <a:p>
            <a:pPr algn="l"/>
            <a:r>
              <a:rPr lang="en-GB" sz="5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Panel 1: Mutual interests in practice</a:t>
            </a:r>
            <a:endParaRPr lang="en-GB" sz="5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11A32-3C93-5D17-71C7-CC21D78BA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4926" y="385642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should Global Europe balance development, economic and geopolitical objectives?</a:t>
            </a:r>
            <a:endParaRPr lang="en-GB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543DE2-B0C0-655B-38BD-95F47A717518}"/>
              </a:ext>
            </a:extLst>
          </p:cNvPr>
          <p:cNvCxnSpPr>
            <a:cxnSpLocks/>
          </p:cNvCxnSpPr>
          <p:nvPr/>
        </p:nvCxnSpPr>
        <p:spPr>
          <a:xfrm>
            <a:off x="1234669" y="3661612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24B74F47-D59E-088B-0D7A-2577EDC90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49" y="5779633"/>
            <a:ext cx="2351316" cy="5423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4BAF24-C769-7AAE-83A9-4AF659C46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6" y="5244785"/>
            <a:ext cx="3523535" cy="16132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D12CD7-51B3-8EAC-153A-90FBA2071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8" y="5614737"/>
            <a:ext cx="2251491" cy="8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82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03D4CA-126E-98F6-410A-F5627DDF4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FF85F-2ACE-4D82-466D-86FA01577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8486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sz="5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Coffee Break </a:t>
            </a:r>
            <a:endParaRPr lang="en-GB" sz="5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95F50-6CE6-93E9-1D26-23AB294AF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089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Future of EU Development Cooperation: Navigating Trade-Offs in a Contested World</a:t>
            </a:r>
            <a:endParaRPr lang="en-GB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B5338AD-A831-6650-A2D0-C06206019020}"/>
              </a:ext>
            </a:extLst>
          </p:cNvPr>
          <p:cNvCxnSpPr>
            <a:cxnSpLocks/>
          </p:cNvCxnSpPr>
          <p:nvPr/>
        </p:nvCxnSpPr>
        <p:spPr>
          <a:xfrm>
            <a:off x="1186543" y="35160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687D98-31D2-495B-E04F-20350261D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49" y="5779633"/>
            <a:ext cx="2351316" cy="542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4C1527-AA45-3FA9-61BD-7FB33483E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6" y="5244785"/>
            <a:ext cx="3523535" cy="1613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7EE97C-C60F-E2C1-1616-96485B639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8" y="5614737"/>
            <a:ext cx="2251491" cy="8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85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D5631-E908-B19C-4414-501843003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2BB7-C7EA-7ED3-0321-912C3FDA6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4925" y="1274012"/>
            <a:ext cx="9509531" cy="2387600"/>
          </a:xfrm>
        </p:spPr>
        <p:txBody>
          <a:bodyPr>
            <a:noAutofit/>
          </a:bodyPr>
          <a:lstStyle/>
          <a:p>
            <a:pPr algn="l"/>
            <a:r>
              <a:rPr lang="en-GB" sz="5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Panel 2: Preventing strategic blind spots</a:t>
            </a:r>
            <a:endParaRPr lang="en-GB" sz="5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657AAE-1AE5-B28D-4413-7E47C9B39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4926" y="385642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Sustaining engagement in fragile contexts and long-term development priorities.</a:t>
            </a:r>
            <a:endParaRPr lang="en-GB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46DA3A-6055-5406-38FE-53472B428B9F}"/>
              </a:ext>
            </a:extLst>
          </p:cNvPr>
          <p:cNvCxnSpPr>
            <a:cxnSpLocks/>
          </p:cNvCxnSpPr>
          <p:nvPr/>
        </p:nvCxnSpPr>
        <p:spPr>
          <a:xfrm>
            <a:off x="1234669" y="3661612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E83C125-128C-FB4C-409F-9F287C332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49" y="5779633"/>
            <a:ext cx="2351316" cy="542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A16C0B-0945-AAD7-ADB0-55F8FEB1D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6" y="5244785"/>
            <a:ext cx="3523535" cy="1613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DCB72D-4223-B836-BC32-61B2B02E4E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8" y="5614737"/>
            <a:ext cx="2251491" cy="8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59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rgbClr val="777777"/>
            </a:gs>
            <a:gs pos="0">
              <a:srgbClr val="D0D0D0"/>
            </a:gs>
            <a:gs pos="100000">
              <a:schemeClr val="tx1"/>
            </a:gs>
            <a:gs pos="100000">
              <a:schemeClr val="accent1">
                <a:lumMod val="30000"/>
                <a:lumOff val="7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2A0F06-DBD6-B2EA-911D-8AFDAC6AF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BA74-D8CB-B7C6-DC4D-87386C974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1128486"/>
            <a:ext cx="9144000" cy="2387600"/>
          </a:xfrm>
        </p:spPr>
        <p:txBody>
          <a:bodyPr/>
          <a:lstStyle/>
          <a:p>
            <a:pPr algn="l"/>
            <a:r>
              <a:rPr lang="en-GB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Thank You</a:t>
            </a:r>
            <a:endParaRPr lang="en-GB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82D39B-C8D4-6CD8-3665-BC8E9A15B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3710895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Future of EU Development Cooperation: Navigating Trade-Offs in a Contested World</a:t>
            </a:r>
            <a:endParaRPr lang="en-GB" sz="2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79482E-A9E5-E605-0D9F-3C0EE56E5438}"/>
              </a:ext>
            </a:extLst>
          </p:cNvPr>
          <p:cNvCxnSpPr>
            <a:cxnSpLocks/>
          </p:cNvCxnSpPr>
          <p:nvPr/>
        </p:nvCxnSpPr>
        <p:spPr>
          <a:xfrm>
            <a:off x="1186543" y="3516086"/>
            <a:ext cx="890451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29B71F8-4EB0-EE9C-A84B-1F4565717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49" y="5779633"/>
            <a:ext cx="2351316" cy="542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3EB3D8-81E4-D4F0-C3F7-98F0C2B3E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6" y="5244785"/>
            <a:ext cx="3523535" cy="1613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D7CC90-1262-11C9-6423-0034B0226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848" y="5614737"/>
            <a:ext cx="2251491" cy="84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306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914</Words>
  <Application>Microsoft Office PowerPoint</Application>
  <PresentationFormat>Widescreen</PresentationFormat>
  <Paragraphs>111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Roboto</vt:lpstr>
      <vt:lpstr>Office Theme</vt:lpstr>
      <vt:lpstr>The Future of EU Development Cooperation</vt:lpstr>
      <vt:lpstr>Opening Remarks</vt:lpstr>
      <vt:lpstr>Ruth Parkin </vt:lpstr>
      <vt:lpstr>The Future of EU Development Cooperation: An African Perspective</vt:lpstr>
      <vt:lpstr>A Difficult Time for Multilateralism</vt:lpstr>
      <vt:lpstr>Africa's Enormous Financing Challenge</vt:lpstr>
      <vt:lpstr>Redefining "Mutual Interest“: negotiated not assumed</vt:lpstr>
      <vt:lpstr>An African Proposition: A Partnership for Structural Transformation</vt:lpstr>
      <vt:lpstr>Five Propositions for the Future Partnership</vt:lpstr>
      <vt:lpstr>Mutual Interest</vt:lpstr>
      <vt:lpstr>Why Mutual Interest ODA?</vt:lpstr>
      <vt:lpstr>When can we call ODA “Mutual Interest”?</vt:lpstr>
      <vt:lpstr>When can we call ODA “Mutual Interest”?</vt:lpstr>
      <vt:lpstr>Key dimensions of donor benefits</vt:lpstr>
      <vt:lpstr>Panel 1: Mutual interests in practice</vt:lpstr>
      <vt:lpstr>Coffee Break </vt:lpstr>
      <vt:lpstr>Panel 2: Preventing strategic blind spots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Jade Tenwick</dc:creator>
  <cp:lastModifiedBy>Jade Tenwick</cp:lastModifiedBy>
  <cp:revision>11</cp:revision>
  <dcterms:created xsi:type="dcterms:W3CDTF">2026-09-18T10:59:30Z</dcterms:created>
  <dcterms:modified xsi:type="dcterms:W3CDTF">2026-09-22T17:39:13Z</dcterms:modified>
</cp:coreProperties>
</file>