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24npXGfB+psAAOhlLqZDchknO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0"/>
  </p:normalViewPr>
  <p:slideViewPr>
    <p:cSldViewPr snapToGrid="0">
      <p:cViewPr varScale="1">
        <p:scale>
          <a:sx n="104" d="100"/>
          <a:sy n="104" d="100"/>
        </p:scale>
        <p:origin x="1784"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mailto:kka@ecdpm.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0"/>
            <a:ext cx="9144000" cy="6858000"/>
          </a:xfrm>
          <a:prstGeom prst="rect">
            <a:avLst/>
          </a:prstGeom>
          <a:solidFill>
            <a:srgbClr val="3480C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59DE3"/>
              </a:solidFill>
              <a:latin typeface="Calibri"/>
              <a:ea typeface="Calibri"/>
              <a:cs typeface="Calibri"/>
              <a:sym typeface="Calibri"/>
            </a:endParaRPr>
          </a:p>
        </p:txBody>
      </p:sp>
      <p:sp>
        <p:nvSpPr>
          <p:cNvPr id="90" name="Google Shape;90;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nl-NL"/>
              <a:t> </a:t>
            </a:r>
            <a:endParaRPr/>
          </a:p>
        </p:txBody>
      </p:sp>
      <p:sp>
        <p:nvSpPr>
          <p:cNvPr id="91" name="Google Shape;91;p1"/>
          <p:cNvSpPr txBox="1"/>
          <p:nvPr/>
        </p:nvSpPr>
        <p:spPr>
          <a:xfrm>
            <a:off x="481695" y="4411095"/>
            <a:ext cx="7083111" cy="21874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nl-NL" sz="2400" b="1" i="0" u="none" strike="noStrike" cap="none">
                <a:solidFill>
                  <a:schemeClr val="lt1"/>
                </a:solidFill>
                <a:latin typeface="Calibri"/>
                <a:ea typeface="Calibri"/>
                <a:cs typeface="Calibri"/>
                <a:sym typeface="Calibri"/>
              </a:rPr>
              <a:t>Regional pharma manufacturing hubs in Africa</a:t>
            </a:r>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lt1"/>
                </a:solidFill>
                <a:latin typeface="Calibri"/>
                <a:ea typeface="Calibri"/>
                <a:cs typeface="Calibri"/>
                <a:sym typeface="Calibri"/>
              </a:rPr>
              <a:t>Moving from words to actions</a:t>
            </a:r>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Karim Karaki, Senior Expert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27 October 2022</a:t>
            </a:r>
            <a:endParaRPr sz="1400" b="0" i="0" u="none" strike="noStrike" cap="none">
              <a:solidFill>
                <a:srgbClr val="000000"/>
              </a:solidFill>
              <a:latin typeface="Arial"/>
              <a:ea typeface="Arial"/>
              <a:cs typeface="Arial"/>
              <a:sym typeface="Arial"/>
            </a:endParaRPr>
          </a:p>
        </p:txBody>
      </p:sp>
      <p:pic>
        <p:nvPicPr>
          <p:cNvPr id="92" name="Google Shape;92;p1" descr="LOGO IN WHITE.png"/>
          <p:cNvPicPr preferRelativeResize="0"/>
          <p:nvPr/>
        </p:nvPicPr>
        <p:blipFill rotWithShape="1">
          <a:blip r:embed="rId3">
            <a:alphaModFix/>
          </a:blip>
          <a:srcRect/>
          <a:stretch/>
        </p:blipFill>
        <p:spPr>
          <a:xfrm>
            <a:off x="7564806" y="5984064"/>
            <a:ext cx="1340869" cy="838575"/>
          </a:xfrm>
          <a:prstGeom prst="rect">
            <a:avLst/>
          </a:prstGeom>
          <a:noFill/>
          <a:ln>
            <a:noFill/>
          </a:ln>
        </p:spPr>
      </p:pic>
      <p:pic>
        <p:nvPicPr>
          <p:cNvPr id="93" name="Google Shape;93;p1"/>
          <p:cNvPicPr preferRelativeResize="0"/>
          <p:nvPr/>
        </p:nvPicPr>
        <p:blipFill rotWithShape="1">
          <a:blip r:embed="rId4">
            <a:alphaModFix/>
          </a:blip>
          <a:srcRect/>
          <a:stretch/>
        </p:blipFill>
        <p:spPr>
          <a:xfrm>
            <a:off x="0" y="6358"/>
            <a:ext cx="9144000" cy="4151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p:nvPr/>
        </p:nvSpPr>
        <p:spPr>
          <a:xfrm>
            <a:off x="419875" y="5856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Background and objective</a:t>
            </a:r>
            <a:endParaRPr sz="1400" b="0" i="0" u="none" strike="noStrike" cap="none">
              <a:solidFill>
                <a:srgbClr val="000000"/>
              </a:solidFill>
              <a:latin typeface="Arial"/>
              <a:ea typeface="Arial"/>
              <a:cs typeface="Arial"/>
              <a:sym typeface="Arial"/>
            </a:endParaRPr>
          </a:p>
        </p:txBody>
      </p:sp>
      <p:sp>
        <p:nvSpPr>
          <p:cNvPr id="100" name="Google Shape;100;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a:t>
            </a:fld>
            <a:endParaRPr/>
          </a:p>
        </p:txBody>
      </p:sp>
      <p:pic>
        <p:nvPicPr>
          <p:cNvPr id="101" name="Google Shape;101;p2"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sp>
        <p:nvSpPr>
          <p:cNvPr id="102" name="Google Shape;102;p2"/>
          <p:cNvSpPr/>
          <p:nvPr/>
        </p:nvSpPr>
        <p:spPr>
          <a:xfrm>
            <a:off x="419875" y="1567470"/>
            <a:ext cx="2063700" cy="635100"/>
          </a:xfrm>
          <a:prstGeom prst="rect">
            <a:avLst/>
          </a:prstGeom>
          <a:solidFill>
            <a:srgbClr val="4A7DBA"/>
          </a:solidFill>
          <a:ln>
            <a:noFill/>
          </a:ln>
        </p:spPr>
        <p:txBody>
          <a:bodyPr spcFirstLastPara="1" wrap="square" lIns="91425" tIns="91425" rIns="91425" bIns="91425" anchor="ctr" anchorCtr="0">
            <a:noAutofit/>
          </a:bodyPr>
          <a:lstStyle/>
          <a:p>
            <a:pPr marL="457200" marR="0" lvl="0" indent="-355600" algn="l" rtl="0">
              <a:lnSpc>
                <a:spcPct val="100000"/>
              </a:lnSpc>
              <a:spcBef>
                <a:spcPts val="0"/>
              </a:spcBef>
              <a:spcAft>
                <a:spcPts val="0"/>
              </a:spcAft>
              <a:buClr>
                <a:schemeClr val="lt1"/>
              </a:buClr>
              <a:buSzPts val="2000"/>
              <a:buFont typeface="Calibri"/>
              <a:buAutoNum type="arabicPeriod"/>
            </a:pPr>
            <a:r>
              <a:rPr lang="nl-NL" sz="2000" b="1" i="0" u="none" strike="noStrike" cap="none">
                <a:solidFill>
                  <a:schemeClr val="lt1"/>
                </a:solidFill>
                <a:latin typeface="Calibri"/>
                <a:ea typeface="Calibri"/>
                <a:cs typeface="Calibri"/>
                <a:sym typeface="Calibri"/>
              </a:rPr>
              <a:t>Background</a:t>
            </a:r>
            <a:endParaRPr sz="2000" b="1" i="0" u="none" strike="noStrike" cap="none">
              <a:solidFill>
                <a:schemeClr val="lt1"/>
              </a:solidFill>
              <a:latin typeface="Calibri"/>
              <a:ea typeface="Calibri"/>
              <a:cs typeface="Calibri"/>
              <a:sym typeface="Calibri"/>
            </a:endParaRPr>
          </a:p>
        </p:txBody>
      </p:sp>
      <p:sp>
        <p:nvSpPr>
          <p:cNvPr id="103" name="Google Shape;103;p2"/>
          <p:cNvSpPr/>
          <p:nvPr/>
        </p:nvSpPr>
        <p:spPr>
          <a:xfrm>
            <a:off x="1241697" y="2278769"/>
            <a:ext cx="7444978" cy="1082271"/>
          </a:xfrm>
          <a:prstGeom prst="rect">
            <a:avLst/>
          </a:prstGeom>
          <a:solidFill>
            <a:srgbClr val="00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0000"/>
                </a:solidFill>
                <a:latin typeface="Calibri"/>
                <a:ea typeface="Calibri"/>
                <a:cs typeface="Calibri"/>
                <a:sym typeface="Calibri"/>
              </a:rPr>
              <a:t>Common recognition from African partner (e.g. PAVM) and EU development partners (e.g. TEI MAV+) that contributing to the sustainable development of the pharma sector in Africa requires:</a:t>
            </a:r>
            <a:endParaRPr sz="14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Calibri"/>
              <a:buAutoNum type="arabicPeriod"/>
            </a:pPr>
            <a:r>
              <a:rPr lang="nl-NL" sz="1400" b="0" i="0" u="none" strike="noStrike" cap="none">
                <a:solidFill>
                  <a:srgbClr val="000000"/>
                </a:solidFill>
                <a:latin typeface="Calibri"/>
                <a:ea typeface="Calibri"/>
                <a:cs typeface="Calibri"/>
                <a:sym typeface="Calibri"/>
              </a:rPr>
              <a:t>A </a:t>
            </a:r>
            <a:r>
              <a:rPr lang="nl-NL" sz="1400" b="1" i="0" u="none" strike="noStrike" cap="none">
                <a:solidFill>
                  <a:srgbClr val="000000"/>
                </a:solidFill>
                <a:latin typeface="Calibri"/>
                <a:ea typeface="Calibri"/>
                <a:cs typeface="Calibri"/>
                <a:sym typeface="Calibri"/>
              </a:rPr>
              <a:t>comprehensive approach </a:t>
            </a:r>
            <a:r>
              <a:rPr lang="nl-NL" sz="1400" b="0" i="0" u="none" strike="noStrike" cap="none">
                <a:solidFill>
                  <a:srgbClr val="000000"/>
                </a:solidFill>
                <a:latin typeface="Calibri"/>
                <a:ea typeface="Calibri"/>
                <a:cs typeface="Calibri"/>
                <a:sym typeface="Calibri"/>
              </a:rPr>
              <a:t>that goes beyond simply investing in productive capacities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nl-NL" sz="1400" b="0" i="0" u="none" strike="noStrike" cap="none">
                <a:solidFill>
                  <a:srgbClr val="000000"/>
                </a:solidFill>
                <a:latin typeface="Calibri"/>
                <a:ea typeface="Calibri"/>
                <a:cs typeface="Calibri"/>
                <a:sym typeface="Calibri"/>
              </a:rPr>
              <a:t>A </a:t>
            </a:r>
            <a:r>
              <a:rPr lang="nl-NL" sz="1400" b="1" i="0" u="none" strike="noStrike" cap="none">
                <a:solidFill>
                  <a:srgbClr val="000000"/>
                </a:solidFill>
                <a:latin typeface="Calibri"/>
                <a:ea typeface="Calibri"/>
                <a:cs typeface="Calibri"/>
                <a:sym typeface="Calibri"/>
              </a:rPr>
              <a:t>regional approach</a:t>
            </a:r>
            <a:r>
              <a:rPr lang="nl-NL" sz="1400" b="0" i="0" u="none" strike="noStrike" cap="none">
                <a:solidFill>
                  <a:srgbClr val="000000"/>
                </a:solidFill>
                <a:latin typeface="Calibri"/>
                <a:ea typeface="Calibri"/>
                <a:cs typeface="Calibri"/>
                <a:sym typeface="Calibri"/>
              </a:rPr>
              <a:t> in addition to and complementary of, national interventions</a:t>
            </a:r>
            <a:endParaRPr sz="1400" b="0" i="0" u="none" strike="noStrike" cap="none">
              <a:solidFill>
                <a:srgbClr val="000000"/>
              </a:solidFill>
              <a:latin typeface="Calibri"/>
              <a:ea typeface="Calibri"/>
              <a:cs typeface="Calibri"/>
              <a:sym typeface="Calibri"/>
            </a:endParaRPr>
          </a:p>
        </p:txBody>
      </p:sp>
      <p:pic>
        <p:nvPicPr>
          <p:cNvPr id="104" name="Google Shape;104;p2" descr="Target"/>
          <p:cNvPicPr preferRelativeResize="0"/>
          <p:nvPr/>
        </p:nvPicPr>
        <p:blipFill rotWithShape="1">
          <a:blip r:embed="rId4">
            <a:alphaModFix/>
          </a:blip>
          <a:srcRect/>
          <a:stretch/>
        </p:blipFill>
        <p:spPr>
          <a:xfrm>
            <a:off x="419875" y="2537670"/>
            <a:ext cx="609194" cy="635100"/>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419762" y="3513439"/>
            <a:ext cx="596125" cy="596125"/>
          </a:xfrm>
          <a:prstGeom prst="rect">
            <a:avLst/>
          </a:prstGeom>
          <a:noFill/>
          <a:ln>
            <a:noFill/>
          </a:ln>
        </p:spPr>
      </p:pic>
      <p:sp>
        <p:nvSpPr>
          <p:cNvPr id="106" name="Google Shape;106;p2"/>
          <p:cNvSpPr/>
          <p:nvPr/>
        </p:nvSpPr>
        <p:spPr>
          <a:xfrm>
            <a:off x="1241575" y="3437239"/>
            <a:ext cx="7445100" cy="6999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nl-NL" sz="1400" b="0" i="0" u="none" strike="noStrike" cap="none">
                <a:solidFill>
                  <a:srgbClr val="000000"/>
                </a:solidFill>
                <a:latin typeface="Calibri"/>
                <a:ea typeface="Calibri"/>
                <a:cs typeface="Calibri"/>
                <a:sym typeface="Calibri"/>
              </a:rPr>
              <a:t>However, based on ECDPM work on regional integration and industrialisation, we expect these approaches to face a wide range of challenges when put in practice. The extent to which some of these challenges can be addressed will partly determine interventions’ successes.</a:t>
            </a:r>
            <a:endParaRPr sz="1400" b="0" i="0" u="none" strike="noStrike" cap="none">
              <a:solidFill>
                <a:srgbClr val="000000"/>
              </a:solidFill>
              <a:latin typeface="Calibri"/>
              <a:ea typeface="Calibri"/>
              <a:cs typeface="Calibri"/>
              <a:sym typeface="Calibri"/>
            </a:endParaRPr>
          </a:p>
        </p:txBody>
      </p:sp>
      <p:sp>
        <p:nvSpPr>
          <p:cNvPr id="107" name="Google Shape;107;p2"/>
          <p:cNvSpPr/>
          <p:nvPr/>
        </p:nvSpPr>
        <p:spPr>
          <a:xfrm>
            <a:off x="419875" y="4514214"/>
            <a:ext cx="2063700" cy="635100"/>
          </a:xfrm>
          <a:prstGeom prst="rect">
            <a:avLst/>
          </a:prstGeom>
          <a:solidFill>
            <a:srgbClr val="4A7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lt1"/>
                </a:solidFill>
                <a:latin typeface="Calibri"/>
                <a:ea typeface="Calibri"/>
                <a:cs typeface="Calibri"/>
                <a:sym typeface="Calibri"/>
              </a:rPr>
              <a:t>2.    Objective </a:t>
            </a:r>
            <a:endParaRPr sz="2000" b="1" i="0" u="none" strike="noStrike" cap="none">
              <a:solidFill>
                <a:schemeClr val="lt1"/>
              </a:solidFill>
              <a:latin typeface="Calibri"/>
              <a:ea typeface="Calibri"/>
              <a:cs typeface="Calibri"/>
              <a:sym typeface="Calibri"/>
            </a:endParaRPr>
          </a:p>
        </p:txBody>
      </p:sp>
      <p:sp>
        <p:nvSpPr>
          <p:cNvPr id="108" name="Google Shape;108;p2"/>
          <p:cNvSpPr/>
          <p:nvPr/>
        </p:nvSpPr>
        <p:spPr>
          <a:xfrm>
            <a:off x="1241700" y="5221264"/>
            <a:ext cx="7445100" cy="729900"/>
          </a:xfrm>
          <a:prstGeom prst="rect">
            <a:avLst/>
          </a:prstGeom>
          <a:solidFill>
            <a:srgbClr val="00FFFF"/>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nl-NL" sz="1400" b="0" i="0" u="none" strike="noStrike" cap="none">
                <a:solidFill>
                  <a:schemeClr val="dk1"/>
                </a:solidFill>
                <a:latin typeface="Calibri"/>
                <a:ea typeface="Calibri"/>
                <a:cs typeface="Calibri"/>
                <a:sym typeface="Calibri"/>
              </a:rPr>
              <a:t>Provide an understanding of how EU development partners including financial institutions for development can engage at the regional level to support the development of operational regional pharma manufacturing hubs which can benefit African countries.</a:t>
            </a:r>
            <a:endParaRPr sz="1400" b="0" i="0" u="none" strike="noStrike" cap="none">
              <a:solidFill>
                <a:schemeClr val="dk1"/>
              </a:solidFill>
              <a:latin typeface="Calibri"/>
              <a:ea typeface="Calibri"/>
              <a:cs typeface="Calibri"/>
              <a:sym typeface="Calibri"/>
            </a:endParaRPr>
          </a:p>
        </p:txBody>
      </p:sp>
      <p:pic>
        <p:nvPicPr>
          <p:cNvPr id="109" name="Google Shape;109;p2"/>
          <p:cNvPicPr preferRelativeResize="0"/>
          <p:nvPr/>
        </p:nvPicPr>
        <p:blipFill rotWithShape="1">
          <a:blip r:embed="rId6">
            <a:alphaModFix/>
          </a:blip>
          <a:srcRect/>
          <a:stretch/>
        </p:blipFill>
        <p:spPr>
          <a:xfrm>
            <a:off x="419875" y="5243314"/>
            <a:ext cx="685800" cy="68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p:nvPr/>
        </p:nvSpPr>
        <p:spPr>
          <a:xfrm>
            <a:off x="419875" y="5856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Overview of the main challenges observed</a:t>
            </a:r>
            <a:endParaRPr sz="1400" b="0" i="0" u="none" strike="noStrike" cap="none">
              <a:solidFill>
                <a:srgbClr val="000000"/>
              </a:solidFill>
              <a:latin typeface="Arial"/>
              <a:ea typeface="Arial"/>
              <a:cs typeface="Arial"/>
              <a:sym typeface="Arial"/>
            </a:endParaRPr>
          </a:p>
        </p:txBody>
      </p:sp>
      <p:sp>
        <p:nvSpPr>
          <p:cNvPr id="116" name="Google Shape;116;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a:t>
            </a:fld>
            <a:endParaRPr/>
          </a:p>
        </p:txBody>
      </p:sp>
      <p:pic>
        <p:nvPicPr>
          <p:cNvPr id="117" name="Google Shape;117;p3"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118" name="Google Shape;118;p3" descr="Factory"/>
          <p:cNvPicPr preferRelativeResize="0"/>
          <p:nvPr/>
        </p:nvPicPr>
        <p:blipFill rotWithShape="1">
          <a:blip r:embed="rId4">
            <a:alphaModFix/>
          </a:blip>
          <a:srcRect/>
          <a:stretch/>
        </p:blipFill>
        <p:spPr>
          <a:xfrm>
            <a:off x="8314249" y="2186781"/>
            <a:ext cx="446912" cy="446912"/>
          </a:xfrm>
          <a:prstGeom prst="rect">
            <a:avLst/>
          </a:prstGeom>
          <a:noFill/>
          <a:ln>
            <a:noFill/>
          </a:ln>
        </p:spPr>
      </p:pic>
      <p:sp>
        <p:nvSpPr>
          <p:cNvPr id="119" name="Google Shape;119;p3"/>
          <p:cNvSpPr/>
          <p:nvPr/>
        </p:nvSpPr>
        <p:spPr>
          <a:xfrm>
            <a:off x="1072519" y="1540920"/>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600" b="1" i="0" u="none" strike="noStrike" cap="none">
                <a:solidFill>
                  <a:srgbClr val="000000"/>
                </a:solidFill>
                <a:latin typeface="Calibri"/>
                <a:ea typeface="Calibri"/>
                <a:cs typeface="Calibri"/>
                <a:sym typeface="Calibri"/>
              </a:rPr>
              <a:t>Coordination – </a:t>
            </a:r>
            <a:r>
              <a:rPr lang="nl-NL" sz="1600" b="0" i="0" u="none" strike="noStrike" cap="none">
                <a:solidFill>
                  <a:srgbClr val="000000"/>
                </a:solidFill>
                <a:latin typeface="Calibri"/>
                <a:ea typeface="Calibri"/>
                <a:cs typeface="Calibri"/>
                <a:sym typeface="Calibri"/>
              </a:rPr>
              <a:t>between i) actors, ii) interventions, iii) levels of interventions</a:t>
            </a:r>
            <a:endParaRPr sz="1600" b="0" i="0" u="none" strike="noStrike" cap="none">
              <a:solidFill>
                <a:srgbClr val="000000"/>
              </a:solidFill>
              <a:latin typeface="Calibri"/>
              <a:ea typeface="Calibri"/>
              <a:cs typeface="Calibri"/>
              <a:sym typeface="Calibri"/>
            </a:endParaRPr>
          </a:p>
        </p:txBody>
      </p:sp>
      <p:sp>
        <p:nvSpPr>
          <p:cNvPr id="120" name="Google Shape;120;p3"/>
          <p:cNvSpPr/>
          <p:nvPr/>
        </p:nvSpPr>
        <p:spPr>
          <a:xfrm>
            <a:off x="1066180" y="2151210"/>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rPr>
              <a:t>Market dynamics – </a:t>
            </a:r>
            <a:r>
              <a:rPr lang="nl-NL" sz="1600" b="0" i="0" u="none" strike="noStrike" cap="none">
                <a:solidFill>
                  <a:srgbClr val="000000"/>
                </a:solidFill>
                <a:latin typeface="Calibri"/>
                <a:ea typeface="Calibri"/>
                <a:cs typeface="Calibri"/>
                <a:sym typeface="Calibri"/>
              </a:rPr>
              <a:t>access to finance, trade finance and public procurement opp.</a:t>
            </a:r>
            <a:endParaRPr sz="1600" b="0" i="0" u="none" strike="noStrike" cap="none">
              <a:solidFill>
                <a:srgbClr val="000000"/>
              </a:solidFill>
              <a:latin typeface="Calibri"/>
              <a:ea typeface="Calibri"/>
              <a:cs typeface="Calibri"/>
              <a:sym typeface="Calibri"/>
            </a:endParaRPr>
          </a:p>
        </p:txBody>
      </p:sp>
      <p:sp>
        <p:nvSpPr>
          <p:cNvPr id="121" name="Google Shape;121;p3"/>
          <p:cNvSpPr/>
          <p:nvPr/>
        </p:nvSpPr>
        <p:spPr>
          <a:xfrm>
            <a:off x="1066180" y="2802331"/>
            <a:ext cx="769498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rPr>
              <a:t>Access to technology – </a:t>
            </a:r>
            <a:r>
              <a:rPr lang="nl-NL" sz="1600" b="0" i="0" u="none" strike="noStrike" cap="none">
                <a:solidFill>
                  <a:srgbClr val="000000"/>
                </a:solidFill>
                <a:latin typeface="Calibri"/>
                <a:ea typeface="Calibri"/>
                <a:cs typeface="Calibri"/>
                <a:sym typeface="Calibri"/>
              </a:rPr>
              <a:t>TRIPS, local capacities and traction at regional level</a:t>
            </a:r>
            <a:r>
              <a:rPr lang="nl-NL" sz="1600" b="1" i="0" u="none" strike="noStrike" cap="none">
                <a:solidFill>
                  <a:srgbClr val="000000"/>
                </a:solidFill>
                <a:latin typeface="Calibri"/>
                <a:ea typeface="Calibri"/>
                <a:cs typeface="Calibri"/>
                <a:sym typeface="Calibri"/>
              </a:rPr>
              <a:t> </a:t>
            </a:r>
            <a:endParaRPr sz="1600" b="1" i="0" u="none" strike="noStrike" cap="none">
              <a:solidFill>
                <a:srgbClr val="000000"/>
              </a:solidFill>
              <a:latin typeface="Calibri"/>
              <a:ea typeface="Calibri"/>
              <a:cs typeface="Calibri"/>
              <a:sym typeface="Calibri"/>
            </a:endParaRPr>
          </a:p>
        </p:txBody>
      </p:sp>
      <p:sp>
        <p:nvSpPr>
          <p:cNvPr id="122" name="Google Shape;122;p3"/>
          <p:cNvSpPr/>
          <p:nvPr/>
        </p:nvSpPr>
        <p:spPr>
          <a:xfrm>
            <a:off x="1066180" y="3419506"/>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rPr>
              <a:t>Trade and regional integration – </a:t>
            </a:r>
            <a:r>
              <a:rPr lang="nl-NL" sz="1600" b="0" i="0" u="none" strike="noStrike" cap="none">
                <a:solidFill>
                  <a:srgbClr val="000000"/>
                </a:solidFill>
                <a:latin typeface="Calibri"/>
                <a:ea typeface="Calibri"/>
                <a:cs typeface="Calibri"/>
                <a:sym typeface="Calibri"/>
              </a:rPr>
              <a:t>tariffs and NTBs, logistics and standards</a:t>
            </a:r>
            <a:endParaRPr sz="1600" b="0" i="0" u="none" strike="noStrike" cap="none">
              <a:solidFill>
                <a:srgbClr val="000000"/>
              </a:solidFill>
              <a:latin typeface="Calibri"/>
              <a:ea typeface="Calibri"/>
              <a:cs typeface="Calibri"/>
              <a:sym typeface="Calibri"/>
            </a:endParaRPr>
          </a:p>
        </p:txBody>
      </p:sp>
      <p:sp>
        <p:nvSpPr>
          <p:cNvPr id="123" name="Google Shape;123;p3"/>
          <p:cNvSpPr/>
          <p:nvPr/>
        </p:nvSpPr>
        <p:spPr>
          <a:xfrm>
            <a:off x="355820" y="1559208"/>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1</a:t>
            </a:r>
            <a:endParaRPr sz="1600" b="0" i="0" u="none" strike="noStrike" cap="none">
              <a:solidFill>
                <a:schemeClr val="lt1"/>
              </a:solidFill>
              <a:latin typeface="Calibri"/>
              <a:ea typeface="Calibri"/>
              <a:cs typeface="Calibri"/>
              <a:sym typeface="Calibri"/>
            </a:endParaRPr>
          </a:p>
        </p:txBody>
      </p:sp>
      <p:sp>
        <p:nvSpPr>
          <p:cNvPr id="124" name="Google Shape;124;p3"/>
          <p:cNvSpPr/>
          <p:nvPr/>
        </p:nvSpPr>
        <p:spPr>
          <a:xfrm>
            <a:off x="349481" y="2187786"/>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2</a:t>
            </a:r>
            <a:endParaRPr sz="1600" b="0" i="0" u="none" strike="noStrike" cap="none">
              <a:solidFill>
                <a:schemeClr val="lt1"/>
              </a:solidFill>
              <a:latin typeface="Calibri"/>
              <a:ea typeface="Calibri"/>
              <a:cs typeface="Calibri"/>
              <a:sym typeface="Calibri"/>
            </a:endParaRPr>
          </a:p>
        </p:txBody>
      </p:sp>
      <p:sp>
        <p:nvSpPr>
          <p:cNvPr id="125" name="Google Shape;125;p3"/>
          <p:cNvSpPr/>
          <p:nvPr/>
        </p:nvSpPr>
        <p:spPr>
          <a:xfrm>
            <a:off x="349481" y="2838907"/>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3</a:t>
            </a:r>
            <a:endParaRPr sz="1600" b="0" i="0" u="none" strike="noStrike" cap="none">
              <a:solidFill>
                <a:schemeClr val="lt1"/>
              </a:solidFill>
              <a:latin typeface="Calibri"/>
              <a:ea typeface="Calibri"/>
              <a:cs typeface="Calibri"/>
              <a:sym typeface="Calibri"/>
            </a:endParaRPr>
          </a:p>
        </p:txBody>
      </p:sp>
      <p:sp>
        <p:nvSpPr>
          <p:cNvPr id="126" name="Google Shape;126;p3"/>
          <p:cNvSpPr/>
          <p:nvPr/>
        </p:nvSpPr>
        <p:spPr>
          <a:xfrm>
            <a:off x="349481" y="3456082"/>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4</a:t>
            </a:r>
            <a:endParaRPr sz="1600" b="0" i="0" u="none" strike="noStrike" cap="none">
              <a:solidFill>
                <a:schemeClr val="lt1"/>
              </a:solidFill>
              <a:latin typeface="Calibri"/>
              <a:ea typeface="Calibri"/>
              <a:cs typeface="Calibri"/>
              <a:sym typeface="Calibri"/>
            </a:endParaRPr>
          </a:p>
        </p:txBody>
      </p:sp>
      <p:pic>
        <p:nvPicPr>
          <p:cNvPr id="127" name="Google Shape;127;p3" descr="Single gear"/>
          <p:cNvPicPr preferRelativeResize="0"/>
          <p:nvPr/>
        </p:nvPicPr>
        <p:blipFill rotWithShape="1">
          <a:blip r:embed="rId5">
            <a:alphaModFix/>
          </a:blip>
          <a:srcRect/>
          <a:stretch/>
        </p:blipFill>
        <p:spPr>
          <a:xfrm>
            <a:off x="8314248" y="4012754"/>
            <a:ext cx="446912" cy="446912"/>
          </a:xfrm>
          <a:prstGeom prst="rect">
            <a:avLst/>
          </a:prstGeom>
          <a:noFill/>
          <a:ln>
            <a:noFill/>
          </a:ln>
        </p:spPr>
      </p:pic>
      <p:pic>
        <p:nvPicPr>
          <p:cNvPr id="128" name="Google Shape;128;p3" descr="User network"/>
          <p:cNvPicPr preferRelativeResize="0"/>
          <p:nvPr/>
        </p:nvPicPr>
        <p:blipFill rotWithShape="1">
          <a:blip r:embed="rId6">
            <a:alphaModFix/>
          </a:blip>
          <a:srcRect/>
          <a:stretch/>
        </p:blipFill>
        <p:spPr>
          <a:xfrm>
            <a:off x="8314249" y="1512062"/>
            <a:ext cx="446912" cy="446912"/>
          </a:xfrm>
          <a:prstGeom prst="rect">
            <a:avLst/>
          </a:prstGeom>
          <a:noFill/>
          <a:ln>
            <a:noFill/>
          </a:ln>
        </p:spPr>
      </p:pic>
      <p:sp>
        <p:nvSpPr>
          <p:cNvPr id="129" name="Google Shape;129;p3"/>
          <p:cNvSpPr/>
          <p:nvPr/>
        </p:nvSpPr>
        <p:spPr>
          <a:xfrm>
            <a:off x="1066180" y="3997884"/>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Strengthening the regulatory framework – </a:t>
            </a:r>
            <a:r>
              <a:rPr lang="nl-NL" sz="160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har</a:t>
            </a:r>
            <a:r>
              <a:rPr lang="nl-NL" sz="16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monisation, </a:t>
            </a:r>
            <a:r>
              <a:rPr lang="nl-NL" sz="160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a:t>
            </a:r>
            <a:r>
              <a:rPr lang="nl-NL" sz="16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apacities and responsibilities/roles</a:t>
            </a:r>
            <a:endParaRPr sz="1600" b="0" i="0" u="none" strike="noStrike" cap="none">
              <a:solidFill>
                <a:srgbClr val="000000"/>
              </a:solidFill>
              <a:latin typeface="Calibri"/>
              <a:ea typeface="Calibri"/>
              <a:cs typeface="Calibri"/>
              <a:sym typeface="Calibri"/>
            </a:endParaRPr>
          </a:p>
        </p:txBody>
      </p:sp>
      <p:sp>
        <p:nvSpPr>
          <p:cNvPr id="130" name="Google Shape;130;p3"/>
          <p:cNvSpPr/>
          <p:nvPr/>
        </p:nvSpPr>
        <p:spPr>
          <a:xfrm>
            <a:off x="1066180" y="4561023"/>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rPr>
              <a:t>Skills, knowledge and expertise – </a:t>
            </a:r>
            <a:r>
              <a:rPr lang="nl-NL" sz="1600" b="0" i="0" u="none" strike="noStrike" cap="none">
                <a:solidFill>
                  <a:srgbClr val="000000"/>
                </a:solidFill>
                <a:latin typeface="Calibri"/>
                <a:ea typeface="Calibri"/>
                <a:cs typeface="Calibri"/>
                <a:sym typeface="Calibri"/>
              </a:rPr>
              <a:t>skills shortage, education, brain drain, recognition</a:t>
            </a:r>
            <a:endParaRPr sz="1600" b="0" i="0" u="none" strike="noStrike" cap="none">
              <a:solidFill>
                <a:srgbClr val="000000"/>
              </a:solidFill>
              <a:latin typeface="Calibri"/>
              <a:ea typeface="Calibri"/>
              <a:cs typeface="Calibri"/>
              <a:sym typeface="Calibri"/>
            </a:endParaRPr>
          </a:p>
        </p:txBody>
      </p:sp>
      <p:sp>
        <p:nvSpPr>
          <p:cNvPr id="131" name="Google Shape;131;p3"/>
          <p:cNvSpPr/>
          <p:nvPr/>
        </p:nvSpPr>
        <p:spPr>
          <a:xfrm>
            <a:off x="349481" y="4034460"/>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5</a:t>
            </a:r>
            <a:endParaRPr sz="1600" b="0" i="0" u="none" strike="noStrike" cap="none">
              <a:solidFill>
                <a:schemeClr val="lt1"/>
              </a:solidFill>
              <a:latin typeface="Calibri"/>
              <a:ea typeface="Calibri"/>
              <a:cs typeface="Calibri"/>
              <a:sym typeface="Calibri"/>
            </a:endParaRPr>
          </a:p>
        </p:txBody>
      </p:sp>
      <p:sp>
        <p:nvSpPr>
          <p:cNvPr id="132" name="Google Shape;132;p3"/>
          <p:cNvSpPr/>
          <p:nvPr/>
        </p:nvSpPr>
        <p:spPr>
          <a:xfrm>
            <a:off x="347839" y="4588041"/>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6</a:t>
            </a:r>
            <a:endParaRPr sz="1600" b="0" i="0" u="none" strike="noStrike" cap="none">
              <a:solidFill>
                <a:schemeClr val="lt1"/>
              </a:solidFill>
              <a:latin typeface="Calibri"/>
              <a:ea typeface="Calibri"/>
              <a:cs typeface="Calibri"/>
              <a:sym typeface="Calibri"/>
            </a:endParaRPr>
          </a:p>
        </p:txBody>
      </p:sp>
      <p:pic>
        <p:nvPicPr>
          <p:cNvPr id="133" name="Google Shape;133;p3" descr="Business Growth"/>
          <p:cNvPicPr preferRelativeResize="0"/>
          <p:nvPr/>
        </p:nvPicPr>
        <p:blipFill rotWithShape="1">
          <a:blip r:embed="rId7">
            <a:alphaModFix/>
          </a:blip>
          <a:srcRect/>
          <a:stretch/>
        </p:blipFill>
        <p:spPr>
          <a:xfrm>
            <a:off x="8348807" y="4579749"/>
            <a:ext cx="435402" cy="488173"/>
          </a:xfrm>
          <a:prstGeom prst="rect">
            <a:avLst/>
          </a:prstGeom>
          <a:noFill/>
          <a:ln>
            <a:noFill/>
          </a:ln>
        </p:spPr>
      </p:pic>
      <p:sp>
        <p:nvSpPr>
          <p:cNvPr id="134" name="Google Shape;134;p3"/>
          <p:cNvSpPr/>
          <p:nvPr/>
        </p:nvSpPr>
        <p:spPr>
          <a:xfrm>
            <a:off x="1047892" y="5127909"/>
            <a:ext cx="769498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a:solidFill>
                  <a:srgbClr val="000000"/>
                </a:solidFill>
                <a:latin typeface="Calibri"/>
                <a:ea typeface="Calibri"/>
                <a:cs typeface="Calibri"/>
                <a:sym typeface="Calibri"/>
              </a:rPr>
              <a:t>Health systems – </a:t>
            </a:r>
            <a:r>
              <a:rPr lang="nl-NL" sz="1600">
                <a:latin typeface="Calibri"/>
                <a:ea typeface="Calibri"/>
                <a:cs typeface="Calibri"/>
                <a:sym typeface="Calibri"/>
              </a:rPr>
              <a:t>under equipped</a:t>
            </a:r>
            <a:r>
              <a:rPr lang="nl-NL" sz="1600" b="0" i="0" u="none" strike="noStrike" cap="none">
                <a:solidFill>
                  <a:srgbClr val="000000"/>
                </a:solidFill>
                <a:latin typeface="Calibri"/>
                <a:ea typeface="Calibri"/>
                <a:cs typeface="Calibri"/>
                <a:sym typeface="Calibri"/>
              </a:rPr>
              <a:t>, financial capacities, out of pocket expenses </a:t>
            </a:r>
            <a:endParaRPr sz="1600" b="0" i="0" u="none" strike="noStrike" cap="none">
              <a:solidFill>
                <a:srgbClr val="000000"/>
              </a:solidFill>
              <a:latin typeface="Calibri"/>
              <a:ea typeface="Calibri"/>
              <a:cs typeface="Calibri"/>
              <a:sym typeface="Calibri"/>
            </a:endParaRPr>
          </a:p>
        </p:txBody>
      </p:sp>
      <p:sp>
        <p:nvSpPr>
          <p:cNvPr id="135" name="Google Shape;135;p3"/>
          <p:cNvSpPr/>
          <p:nvPr/>
        </p:nvSpPr>
        <p:spPr>
          <a:xfrm>
            <a:off x="347839" y="5142880"/>
            <a:ext cx="596350" cy="392876"/>
          </a:xfrm>
          <a:prstGeom prst="rect">
            <a:avLst/>
          </a:prstGeom>
          <a:solidFill>
            <a:srgbClr val="4A7D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0" i="0" u="none" strike="noStrike" cap="none">
                <a:solidFill>
                  <a:schemeClr val="lt1"/>
                </a:solidFill>
                <a:latin typeface="Calibri"/>
                <a:ea typeface="Calibri"/>
                <a:cs typeface="Calibri"/>
                <a:sym typeface="Calibri"/>
              </a:rPr>
              <a:t>7</a:t>
            </a:r>
            <a:endParaRPr sz="1600" b="0" i="0" u="none" strike="noStrike" cap="none">
              <a:solidFill>
                <a:schemeClr val="lt1"/>
              </a:solidFill>
              <a:latin typeface="Calibri"/>
              <a:ea typeface="Calibri"/>
              <a:cs typeface="Calibri"/>
              <a:sym typeface="Calibri"/>
            </a:endParaRPr>
          </a:p>
        </p:txBody>
      </p:sp>
      <p:pic>
        <p:nvPicPr>
          <p:cNvPr id="136" name="Google Shape;136;p3" descr="Briefcase"/>
          <p:cNvPicPr preferRelativeResize="0"/>
          <p:nvPr/>
        </p:nvPicPr>
        <p:blipFill rotWithShape="1">
          <a:blip r:embed="rId8">
            <a:alphaModFix/>
          </a:blip>
          <a:srcRect/>
          <a:stretch/>
        </p:blipFill>
        <p:spPr>
          <a:xfrm>
            <a:off x="8314249" y="2802331"/>
            <a:ext cx="469960" cy="469960"/>
          </a:xfrm>
          <a:prstGeom prst="rect">
            <a:avLst/>
          </a:prstGeom>
          <a:noFill/>
          <a:ln>
            <a:noFill/>
          </a:ln>
        </p:spPr>
      </p:pic>
      <p:pic>
        <p:nvPicPr>
          <p:cNvPr id="137" name="Google Shape;137;p3" descr="Wrench"/>
          <p:cNvPicPr preferRelativeResize="0"/>
          <p:nvPr/>
        </p:nvPicPr>
        <p:blipFill rotWithShape="1">
          <a:blip r:embed="rId9">
            <a:alphaModFix/>
          </a:blip>
          <a:srcRect/>
          <a:stretch/>
        </p:blipFill>
        <p:spPr>
          <a:xfrm>
            <a:off x="8352790" y="3480173"/>
            <a:ext cx="392877" cy="392877"/>
          </a:xfrm>
          <a:prstGeom prst="rect">
            <a:avLst/>
          </a:prstGeom>
          <a:noFill/>
          <a:ln>
            <a:noFill/>
          </a:ln>
        </p:spPr>
      </p:pic>
      <p:pic>
        <p:nvPicPr>
          <p:cNvPr id="138" name="Google Shape;138;p3" descr="Workflow RTL"/>
          <p:cNvPicPr preferRelativeResize="0"/>
          <p:nvPr/>
        </p:nvPicPr>
        <p:blipFill rotWithShape="1">
          <a:blip r:embed="rId10">
            <a:alphaModFix/>
          </a:blip>
          <a:srcRect/>
          <a:stretch/>
        </p:blipFill>
        <p:spPr>
          <a:xfrm>
            <a:off x="8302294" y="5092385"/>
            <a:ext cx="493867" cy="4938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19875" y="3570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Recommendations 1/4 </a:t>
            </a:r>
            <a:endParaRPr sz="1400" b="0" i="0" u="none" strike="noStrike" cap="none">
              <a:solidFill>
                <a:srgbClr val="000000"/>
              </a:solidFill>
              <a:latin typeface="Arial"/>
              <a:ea typeface="Arial"/>
              <a:cs typeface="Arial"/>
              <a:sym typeface="Arial"/>
            </a:endParaRPr>
          </a:p>
        </p:txBody>
      </p:sp>
      <p:sp>
        <p:nvSpPr>
          <p:cNvPr id="145" name="Google Shape;145;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4</a:t>
            </a:fld>
            <a:endParaRPr/>
          </a:p>
        </p:txBody>
      </p:sp>
      <p:pic>
        <p:nvPicPr>
          <p:cNvPr id="146" name="Google Shape;146;p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147" name="Google Shape;147;p4"/>
          <p:cNvPicPr preferRelativeResize="0"/>
          <p:nvPr/>
        </p:nvPicPr>
        <p:blipFill rotWithShape="1">
          <a:blip r:embed="rId4">
            <a:alphaModFix/>
          </a:blip>
          <a:srcRect/>
          <a:stretch/>
        </p:blipFill>
        <p:spPr>
          <a:xfrm>
            <a:off x="476950" y="1110317"/>
            <a:ext cx="342900" cy="323850"/>
          </a:xfrm>
          <a:prstGeom prst="rect">
            <a:avLst/>
          </a:prstGeom>
          <a:noFill/>
          <a:ln>
            <a:noFill/>
          </a:ln>
        </p:spPr>
      </p:pic>
      <p:sp>
        <p:nvSpPr>
          <p:cNvPr id="148" name="Google Shape;148;p4"/>
          <p:cNvSpPr/>
          <p:nvPr/>
        </p:nvSpPr>
        <p:spPr>
          <a:xfrm>
            <a:off x="419875" y="1189911"/>
            <a:ext cx="2619886"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I. Coordination</a:t>
            </a:r>
            <a:endParaRPr sz="1800" b="1" i="0" u="none" strike="noStrike" cap="none">
              <a:solidFill>
                <a:schemeClr val="lt1"/>
              </a:solidFill>
              <a:latin typeface="Calibri"/>
              <a:ea typeface="Calibri"/>
              <a:cs typeface="Calibri"/>
              <a:sym typeface="Calibri"/>
            </a:endParaRPr>
          </a:p>
        </p:txBody>
      </p:sp>
      <p:sp>
        <p:nvSpPr>
          <p:cNvPr id="149" name="Google Shape;149;p4"/>
          <p:cNvSpPr/>
          <p:nvPr/>
        </p:nvSpPr>
        <p:spPr>
          <a:xfrm>
            <a:off x="426214" y="1641011"/>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Engage in TEIs MAV+ </a:t>
            </a:r>
            <a:r>
              <a:rPr lang="nl-NL" sz="1500" b="0" i="0" u="none" strike="noStrike" cap="none">
                <a:solidFill>
                  <a:srgbClr val="000000"/>
                </a:solidFill>
                <a:latin typeface="Calibri"/>
                <a:ea typeface="Calibri"/>
                <a:cs typeface="Calibri"/>
                <a:sym typeface="Calibri"/>
              </a:rPr>
              <a:t>to strengthen coordination and channel resources efficiently</a:t>
            </a:r>
            <a:endParaRPr sz="1500" b="0" i="0" u="none" strike="noStrike" cap="none">
              <a:solidFill>
                <a:srgbClr val="000000"/>
              </a:solidFill>
              <a:latin typeface="Calibri"/>
              <a:ea typeface="Calibri"/>
              <a:cs typeface="Calibri"/>
              <a:sym typeface="Calibri"/>
            </a:endParaRPr>
          </a:p>
        </p:txBody>
      </p:sp>
      <p:sp>
        <p:nvSpPr>
          <p:cNvPr id="150" name="Google Shape;150;p4"/>
          <p:cNvSpPr/>
          <p:nvPr/>
        </p:nvSpPr>
        <p:spPr>
          <a:xfrm>
            <a:off x="419875" y="2149172"/>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Establish regional platform </a:t>
            </a:r>
            <a:r>
              <a:rPr lang="nl-NL" sz="1500" b="0" i="0" u="none" strike="noStrike" cap="none">
                <a:solidFill>
                  <a:srgbClr val="000000"/>
                </a:solidFill>
                <a:latin typeface="Calibri"/>
                <a:ea typeface="Calibri"/>
                <a:cs typeface="Calibri"/>
                <a:sym typeface="Calibri"/>
              </a:rPr>
              <a:t>to strengthen Africa-EU dialogue to ensure Africa’s ownership</a:t>
            </a:r>
            <a:endParaRPr sz="1500" b="0" i="0" u="none" strike="noStrike" cap="none">
              <a:solidFill>
                <a:srgbClr val="000000"/>
              </a:solidFill>
              <a:latin typeface="Calibri"/>
              <a:ea typeface="Calibri"/>
              <a:cs typeface="Calibri"/>
              <a:sym typeface="Calibri"/>
            </a:endParaRPr>
          </a:p>
        </p:txBody>
      </p:sp>
      <p:sp>
        <p:nvSpPr>
          <p:cNvPr id="151" name="Google Shape;151;p4"/>
          <p:cNvSpPr/>
          <p:nvPr/>
        </p:nvSpPr>
        <p:spPr>
          <a:xfrm>
            <a:off x="419875" y="2655919"/>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3. Better coordinate investments</a:t>
            </a:r>
            <a:r>
              <a:rPr lang="nl-NL" sz="1500" b="0" i="0" u="none" strike="noStrike" cap="none">
                <a:solidFill>
                  <a:srgbClr val="000000"/>
                </a:solidFill>
                <a:latin typeface="Calibri"/>
                <a:ea typeface="Calibri"/>
                <a:cs typeface="Calibri"/>
                <a:sym typeface="Calibri"/>
              </a:rPr>
              <a:t> in pharma manufacturing with interventions focused on consolidation of markets</a:t>
            </a:r>
            <a:endParaRPr sz="1500" b="0" i="0" u="none" strike="noStrike" cap="none">
              <a:solidFill>
                <a:srgbClr val="000000"/>
              </a:solidFill>
              <a:latin typeface="Calibri"/>
              <a:ea typeface="Calibri"/>
              <a:cs typeface="Calibri"/>
              <a:sym typeface="Calibri"/>
            </a:endParaRPr>
          </a:p>
        </p:txBody>
      </p:sp>
      <p:sp>
        <p:nvSpPr>
          <p:cNvPr id="152" name="Google Shape;152;p4"/>
          <p:cNvSpPr/>
          <p:nvPr/>
        </p:nvSpPr>
        <p:spPr>
          <a:xfrm>
            <a:off x="419874" y="3162666"/>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4. Establish coordination mechanisms </a:t>
            </a:r>
            <a:r>
              <a:rPr lang="nl-NL" sz="1500" b="0" i="0" u="none" strike="noStrike" cap="none">
                <a:solidFill>
                  <a:srgbClr val="000000"/>
                </a:solidFill>
                <a:latin typeface="Calibri"/>
                <a:ea typeface="Calibri"/>
                <a:cs typeface="Calibri"/>
                <a:sym typeface="Calibri"/>
              </a:rPr>
              <a:t>between regional pharma manufacturing hubs across the RECs</a:t>
            </a:r>
            <a:endParaRPr sz="1500" b="0" i="0" u="none" strike="noStrike" cap="none">
              <a:solidFill>
                <a:srgbClr val="000000"/>
              </a:solidFill>
              <a:latin typeface="Calibri"/>
              <a:ea typeface="Calibri"/>
              <a:cs typeface="Calibri"/>
              <a:sym typeface="Calibri"/>
            </a:endParaRPr>
          </a:p>
        </p:txBody>
      </p:sp>
      <p:pic>
        <p:nvPicPr>
          <p:cNvPr id="153" name="Google Shape;153;p4"/>
          <p:cNvPicPr preferRelativeResize="0"/>
          <p:nvPr/>
        </p:nvPicPr>
        <p:blipFill rotWithShape="1">
          <a:blip r:embed="rId4">
            <a:alphaModFix/>
          </a:blip>
          <a:srcRect/>
          <a:stretch/>
        </p:blipFill>
        <p:spPr>
          <a:xfrm>
            <a:off x="470610" y="3724387"/>
            <a:ext cx="342900" cy="323850"/>
          </a:xfrm>
          <a:prstGeom prst="rect">
            <a:avLst/>
          </a:prstGeom>
          <a:noFill/>
          <a:ln>
            <a:noFill/>
          </a:ln>
        </p:spPr>
      </p:pic>
      <p:sp>
        <p:nvSpPr>
          <p:cNvPr id="154" name="Google Shape;154;p4"/>
          <p:cNvSpPr/>
          <p:nvPr/>
        </p:nvSpPr>
        <p:spPr>
          <a:xfrm>
            <a:off x="413534" y="3803981"/>
            <a:ext cx="2626227"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II. Market dynamics</a:t>
            </a:r>
            <a:endParaRPr sz="1800" b="1" i="0" u="none" strike="noStrike" cap="none">
              <a:solidFill>
                <a:schemeClr val="lt1"/>
              </a:solidFill>
              <a:latin typeface="Calibri"/>
              <a:ea typeface="Calibri"/>
              <a:cs typeface="Calibri"/>
              <a:sym typeface="Calibri"/>
            </a:endParaRPr>
          </a:p>
        </p:txBody>
      </p:sp>
      <p:sp>
        <p:nvSpPr>
          <p:cNvPr id="155" name="Google Shape;155;p4"/>
          <p:cNvSpPr/>
          <p:nvPr/>
        </p:nvSpPr>
        <p:spPr>
          <a:xfrm>
            <a:off x="419874" y="4255081"/>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a:t>
            </a:r>
            <a:r>
              <a:rPr lang="nl-NL" sz="1500" b="0" i="0" u="none" strike="noStrike" cap="none">
                <a:solidFill>
                  <a:srgbClr val="000000"/>
                </a:solidFill>
                <a:latin typeface="Calibri"/>
                <a:ea typeface="Calibri"/>
                <a:cs typeface="Calibri"/>
                <a:sym typeface="Calibri"/>
              </a:rPr>
              <a:t>Provide funding for a </a:t>
            </a:r>
            <a:r>
              <a:rPr lang="nl-NL" sz="1500" b="1" i="0" u="none" strike="noStrike" cap="none">
                <a:solidFill>
                  <a:srgbClr val="000000"/>
                </a:solidFill>
                <a:latin typeface="Calibri"/>
                <a:ea typeface="Calibri"/>
                <a:cs typeface="Calibri"/>
                <a:sym typeface="Calibri"/>
              </a:rPr>
              <a:t>pooled technical assistance facility </a:t>
            </a:r>
            <a:r>
              <a:rPr lang="nl-NL" sz="1500" b="0" i="0" u="none" strike="noStrike" cap="none">
                <a:solidFill>
                  <a:srgbClr val="000000"/>
                </a:solidFill>
                <a:latin typeface="Calibri"/>
                <a:ea typeface="Calibri"/>
                <a:cs typeface="Calibri"/>
                <a:sym typeface="Calibri"/>
              </a:rPr>
              <a:t>focused on </a:t>
            </a:r>
            <a:r>
              <a:rPr lang="nl-NL" sz="1500" b="1" i="0" u="none" strike="noStrike" cap="none">
                <a:solidFill>
                  <a:srgbClr val="000000"/>
                </a:solidFill>
                <a:latin typeface="Calibri"/>
                <a:ea typeface="Calibri"/>
                <a:cs typeface="Calibri"/>
                <a:sym typeface="Calibri"/>
              </a:rPr>
              <a:t>project preparation</a:t>
            </a:r>
            <a:endParaRPr sz="1500" b="0" i="0" u="none" strike="noStrike" cap="none">
              <a:solidFill>
                <a:srgbClr val="000000"/>
              </a:solidFill>
              <a:latin typeface="Calibri"/>
              <a:ea typeface="Calibri"/>
              <a:cs typeface="Calibri"/>
              <a:sym typeface="Calibri"/>
            </a:endParaRPr>
          </a:p>
        </p:txBody>
      </p:sp>
      <p:sp>
        <p:nvSpPr>
          <p:cNvPr id="156" name="Google Shape;156;p4"/>
          <p:cNvSpPr/>
          <p:nvPr/>
        </p:nvSpPr>
        <p:spPr>
          <a:xfrm>
            <a:off x="413535" y="4763242"/>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a:t>
            </a:r>
            <a:r>
              <a:rPr lang="nl-NL" sz="1500" b="0" i="0" u="none" strike="noStrike" cap="none">
                <a:solidFill>
                  <a:srgbClr val="000000"/>
                </a:solidFill>
                <a:latin typeface="Calibri"/>
                <a:ea typeface="Calibri"/>
                <a:cs typeface="Calibri"/>
                <a:sym typeface="Calibri"/>
              </a:rPr>
              <a:t>Mobilise private finance through a </a:t>
            </a:r>
            <a:r>
              <a:rPr lang="nl-NL" sz="1500" b="1" i="0" u="none" strike="noStrike" cap="none">
                <a:solidFill>
                  <a:srgbClr val="000000"/>
                </a:solidFill>
                <a:latin typeface="Calibri"/>
                <a:ea typeface="Calibri"/>
                <a:cs typeface="Calibri"/>
                <a:sym typeface="Calibri"/>
              </a:rPr>
              <a:t>blended finance approach </a:t>
            </a:r>
            <a:r>
              <a:rPr lang="nl-NL" sz="1500" b="0" i="0" u="none" strike="noStrike" cap="none">
                <a:solidFill>
                  <a:srgbClr val="000000"/>
                </a:solidFill>
                <a:latin typeface="Calibri"/>
                <a:ea typeface="Calibri"/>
                <a:cs typeface="Calibri"/>
                <a:sym typeface="Calibri"/>
              </a:rPr>
              <a:t>to support riskier segments of the value chain – APIs production</a:t>
            </a:r>
            <a:endParaRPr sz="1500" b="0" i="0" u="none" strike="noStrike" cap="none">
              <a:solidFill>
                <a:srgbClr val="000000"/>
              </a:solidFill>
              <a:latin typeface="Calibri"/>
              <a:ea typeface="Calibri"/>
              <a:cs typeface="Calibri"/>
              <a:sym typeface="Calibri"/>
            </a:endParaRPr>
          </a:p>
        </p:txBody>
      </p:sp>
      <p:sp>
        <p:nvSpPr>
          <p:cNvPr id="157" name="Google Shape;157;p4"/>
          <p:cNvSpPr/>
          <p:nvPr/>
        </p:nvSpPr>
        <p:spPr>
          <a:xfrm>
            <a:off x="413535" y="5269989"/>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3. Develop innovative financial products </a:t>
            </a:r>
            <a:r>
              <a:rPr lang="nl-NL" sz="1500" b="0" i="0" u="none" strike="noStrike" cap="none">
                <a:solidFill>
                  <a:srgbClr val="000000"/>
                </a:solidFill>
                <a:latin typeface="Calibri"/>
                <a:ea typeface="Calibri"/>
                <a:cs typeface="Calibri"/>
                <a:sym typeface="Calibri"/>
              </a:rPr>
              <a:t>to facilitate investments in and exports of pharma products</a:t>
            </a:r>
            <a:endParaRPr sz="1500" b="0" i="0" u="none" strike="noStrike" cap="none">
              <a:solidFill>
                <a:srgbClr val="000000"/>
              </a:solidFill>
              <a:latin typeface="Calibri"/>
              <a:ea typeface="Calibri"/>
              <a:cs typeface="Calibri"/>
              <a:sym typeface="Calibri"/>
            </a:endParaRPr>
          </a:p>
        </p:txBody>
      </p:sp>
      <p:sp>
        <p:nvSpPr>
          <p:cNvPr id="158" name="Google Shape;158;p4"/>
          <p:cNvSpPr/>
          <p:nvPr/>
        </p:nvSpPr>
        <p:spPr>
          <a:xfrm>
            <a:off x="413534" y="5776736"/>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4. Carefully assess the demand</a:t>
            </a:r>
            <a:r>
              <a:rPr lang="nl-NL" sz="1500" b="0" i="0" u="none" strike="noStrike" cap="none">
                <a:solidFill>
                  <a:srgbClr val="000000"/>
                </a:solidFill>
                <a:latin typeface="Calibri"/>
                <a:ea typeface="Calibri"/>
                <a:cs typeface="Calibri"/>
                <a:sym typeface="Calibri"/>
              </a:rPr>
              <a:t> for pharma products to ensure financial viability of investments</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419875" y="3570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Recommendations 2/4 </a:t>
            </a:r>
            <a:endParaRPr sz="1400" b="0" i="0" u="none" strike="noStrike" cap="none">
              <a:solidFill>
                <a:srgbClr val="000000"/>
              </a:solidFill>
              <a:latin typeface="Arial"/>
              <a:ea typeface="Arial"/>
              <a:cs typeface="Arial"/>
              <a:sym typeface="Arial"/>
            </a:endParaRPr>
          </a:p>
        </p:txBody>
      </p:sp>
      <p:sp>
        <p:nvSpPr>
          <p:cNvPr id="165" name="Google Shape;16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a:t>
            </a:fld>
            <a:endParaRPr/>
          </a:p>
        </p:txBody>
      </p:sp>
      <p:pic>
        <p:nvPicPr>
          <p:cNvPr id="166" name="Google Shape;166;p5"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167" name="Google Shape;167;p5"/>
          <p:cNvPicPr preferRelativeResize="0"/>
          <p:nvPr/>
        </p:nvPicPr>
        <p:blipFill rotWithShape="1">
          <a:blip r:embed="rId4">
            <a:alphaModFix/>
          </a:blip>
          <a:srcRect/>
          <a:stretch/>
        </p:blipFill>
        <p:spPr>
          <a:xfrm>
            <a:off x="476950" y="1135031"/>
            <a:ext cx="342900" cy="323850"/>
          </a:xfrm>
          <a:prstGeom prst="rect">
            <a:avLst/>
          </a:prstGeom>
          <a:noFill/>
          <a:ln>
            <a:noFill/>
          </a:ln>
        </p:spPr>
      </p:pic>
      <p:sp>
        <p:nvSpPr>
          <p:cNvPr id="168" name="Google Shape;168;p5"/>
          <p:cNvSpPr/>
          <p:nvPr/>
        </p:nvSpPr>
        <p:spPr>
          <a:xfrm>
            <a:off x="419875" y="1214625"/>
            <a:ext cx="2619886"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III. Access to technology</a:t>
            </a:r>
            <a:endParaRPr sz="1800" b="1" i="0" u="none" strike="noStrike" cap="none">
              <a:solidFill>
                <a:schemeClr val="lt1"/>
              </a:solidFill>
              <a:latin typeface="Calibri"/>
              <a:ea typeface="Calibri"/>
              <a:cs typeface="Calibri"/>
              <a:sym typeface="Calibri"/>
            </a:endParaRPr>
          </a:p>
        </p:txBody>
      </p:sp>
      <p:sp>
        <p:nvSpPr>
          <p:cNvPr id="169" name="Google Shape;169;p5"/>
          <p:cNvSpPr/>
          <p:nvPr/>
        </p:nvSpPr>
        <p:spPr>
          <a:xfrm>
            <a:off x="426214" y="1665725"/>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a:t>
            </a:r>
            <a:r>
              <a:rPr lang="nl-NL" sz="1500" b="0" i="0" u="none" strike="noStrike" cap="none">
                <a:solidFill>
                  <a:srgbClr val="000000"/>
                </a:solidFill>
                <a:latin typeface="Calibri"/>
                <a:ea typeface="Calibri"/>
                <a:cs typeface="Calibri"/>
                <a:sym typeface="Calibri"/>
              </a:rPr>
              <a:t>Provide funding and technical assistance to facilitate technology transfer, by providing a </a:t>
            </a:r>
            <a:r>
              <a:rPr lang="nl-NL" sz="1500" b="1" i="0" u="none" strike="noStrike" cap="none">
                <a:solidFill>
                  <a:srgbClr val="000000"/>
                </a:solidFill>
                <a:latin typeface="Calibri"/>
                <a:ea typeface="Calibri"/>
                <a:cs typeface="Calibri"/>
                <a:sym typeface="Calibri"/>
              </a:rPr>
              <a:t>comprehensive yet integrated </a:t>
            </a:r>
            <a:r>
              <a:rPr lang="nl-NL" sz="1500" b="0" i="0" u="none" strike="noStrike" cap="none">
                <a:solidFill>
                  <a:srgbClr val="000000"/>
                </a:solidFill>
                <a:latin typeface="Calibri"/>
                <a:ea typeface="Calibri"/>
                <a:cs typeface="Calibri"/>
                <a:sym typeface="Calibri"/>
              </a:rPr>
              <a:t>support targeting the knowledge ecosystem, skills, innovation etc.</a:t>
            </a:r>
            <a:endParaRPr sz="1500" b="0" i="0" u="none" strike="noStrike" cap="none">
              <a:solidFill>
                <a:srgbClr val="000000"/>
              </a:solidFill>
              <a:latin typeface="Calibri"/>
              <a:ea typeface="Calibri"/>
              <a:cs typeface="Calibri"/>
              <a:sym typeface="Calibri"/>
            </a:endParaRPr>
          </a:p>
        </p:txBody>
      </p:sp>
      <p:sp>
        <p:nvSpPr>
          <p:cNvPr id="170" name="Google Shape;170;p5"/>
          <p:cNvSpPr/>
          <p:nvPr/>
        </p:nvSpPr>
        <p:spPr>
          <a:xfrm>
            <a:off x="419875" y="2173886"/>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Partner </a:t>
            </a:r>
            <a:r>
              <a:rPr lang="nl-NL" sz="1500">
                <a:latin typeface="Calibri"/>
                <a:ea typeface="Calibri"/>
                <a:cs typeface="Calibri"/>
                <a:sym typeface="Calibri"/>
              </a:rPr>
              <a:t>among financial institutions for development to take on more risks and attract private capital</a:t>
            </a:r>
            <a:endParaRPr sz="1500" b="0" i="0" u="none" strike="noStrike" cap="none">
              <a:solidFill>
                <a:srgbClr val="000000"/>
              </a:solidFill>
              <a:latin typeface="Calibri"/>
              <a:ea typeface="Calibri"/>
              <a:cs typeface="Calibri"/>
              <a:sym typeface="Calibri"/>
            </a:endParaRPr>
          </a:p>
        </p:txBody>
      </p:sp>
      <p:sp>
        <p:nvSpPr>
          <p:cNvPr id="171" name="Google Shape;171;p5"/>
          <p:cNvSpPr/>
          <p:nvPr/>
        </p:nvSpPr>
        <p:spPr>
          <a:xfrm>
            <a:off x="419875" y="2680633"/>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dirty="0">
                <a:solidFill>
                  <a:srgbClr val="000000"/>
                </a:solidFill>
                <a:latin typeface="Calibri"/>
                <a:ea typeface="Calibri"/>
                <a:cs typeface="Calibri"/>
                <a:sym typeface="Calibri"/>
              </a:rPr>
              <a:t>3. </a:t>
            </a:r>
            <a:r>
              <a:rPr lang="nl-NL" sz="1500" b="1" i="0" u="none" strike="noStrike" cap="none" dirty="0" err="1">
                <a:solidFill>
                  <a:srgbClr val="000000"/>
                </a:solidFill>
                <a:latin typeface="Calibri"/>
                <a:ea typeface="Calibri"/>
                <a:cs typeface="Calibri"/>
                <a:sym typeface="Calibri"/>
              </a:rPr>
              <a:t>Provide</a:t>
            </a:r>
            <a:r>
              <a:rPr lang="nl-NL" sz="1500" b="1" i="0" u="none" strike="noStrike" cap="none" dirty="0">
                <a:solidFill>
                  <a:srgbClr val="000000"/>
                </a:solidFill>
                <a:latin typeface="Calibri"/>
                <a:ea typeface="Calibri"/>
                <a:cs typeface="Calibri"/>
                <a:sym typeface="Calibri"/>
              </a:rPr>
              <a:t> RDI support at </a:t>
            </a:r>
            <a:r>
              <a:rPr lang="nl-NL" sz="1500" b="1" i="0" u="none" strike="noStrike" cap="none" dirty="0" err="1">
                <a:solidFill>
                  <a:srgbClr val="000000"/>
                </a:solidFill>
                <a:latin typeface="Calibri"/>
                <a:ea typeface="Calibri"/>
                <a:cs typeface="Calibri"/>
                <a:sym typeface="Calibri"/>
              </a:rPr>
              <a:t>the</a:t>
            </a:r>
            <a:r>
              <a:rPr lang="nl-NL" sz="1500" b="1" i="0" u="none" strike="noStrike" cap="none" dirty="0">
                <a:solidFill>
                  <a:srgbClr val="000000"/>
                </a:solidFill>
                <a:latin typeface="Calibri"/>
                <a:ea typeface="Calibri"/>
                <a:cs typeface="Calibri"/>
                <a:sym typeface="Calibri"/>
              </a:rPr>
              <a:t> </a:t>
            </a:r>
            <a:r>
              <a:rPr lang="nl-NL" sz="1500" b="1" i="0" u="none" strike="noStrike" cap="none" dirty="0" err="1">
                <a:solidFill>
                  <a:srgbClr val="000000"/>
                </a:solidFill>
                <a:latin typeface="Calibri"/>
                <a:ea typeface="Calibri"/>
                <a:cs typeface="Calibri"/>
                <a:sym typeface="Calibri"/>
              </a:rPr>
              <a:t>national</a:t>
            </a:r>
            <a:r>
              <a:rPr lang="nl-NL" sz="1500" b="1" i="0" u="none" strike="noStrike" cap="none" dirty="0">
                <a:solidFill>
                  <a:srgbClr val="000000"/>
                </a:solidFill>
                <a:latin typeface="Calibri"/>
                <a:ea typeface="Calibri"/>
                <a:cs typeface="Calibri"/>
                <a:sym typeface="Calibri"/>
              </a:rPr>
              <a:t> level </a:t>
            </a:r>
            <a:r>
              <a:rPr lang="nl-NL" sz="1500" b="0" i="0" u="none" strike="noStrike" cap="none" dirty="0" err="1">
                <a:solidFill>
                  <a:srgbClr val="000000"/>
                </a:solidFill>
                <a:latin typeface="Calibri"/>
                <a:ea typeface="Calibri"/>
                <a:cs typeface="Calibri"/>
                <a:sym typeface="Calibri"/>
              </a:rPr>
              <a:t>while</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undertaking</a:t>
            </a:r>
            <a:r>
              <a:rPr lang="nl-NL" sz="1500" b="0" i="0" u="none" strike="noStrike" cap="none" dirty="0">
                <a:solidFill>
                  <a:srgbClr val="000000"/>
                </a:solidFill>
                <a:latin typeface="Calibri"/>
                <a:ea typeface="Calibri"/>
                <a:cs typeface="Calibri"/>
                <a:sym typeface="Calibri"/>
              </a:rPr>
              <a:t> </a:t>
            </a:r>
            <a:r>
              <a:rPr lang="nl-NL" sz="1500" b="1" i="0" u="none" strike="noStrike" cap="none" dirty="0" err="1">
                <a:solidFill>
                  <a:srgbClr val="000000"/>
                </a:solidFill>
                <a:latin typeface="Calibri"/>
                <a:ea typeface="Calibri"/>
                <a:cs typeface="Calibri"/>
                <a:sym typeface="Calibri"/>
              </a:rPr>
              <a:t>political</a:t>
            </a:r>
            <a:r>
              <a:rPr lang="nl-NL" sz="1500" b="1" i="0" u="none" strike="noStrike" cap="none" dirty="0">
                <a:solidFill>
                  <a:srgbClr val="000000"/>
                </a:solidFill>
                <a:latin typeface="Calibri"/>
                <a:ea typeface="Calibri"/>
                <a:cs typeface="Calibri"/>
                <a:sym typeface="Calibri"/>
              </a:rPr>
              <a:t> </a:t>
            </a:r>
            <a:r>
              <a:rPr lang="nl-NL" sz="1500" b="1" i="0" u="none" strike="noStrike" cap="none" dirty="0" err="1">
                <a:solidFill>
                  <a:srgbClr val="000000"/>
                </a:solidFill>
                <a:latin typeface="Calibri"/>
                <a:ea typeface="Calibri"/>
                <a:cs typeface="Calibri"/>
                <a:sym typeface="Calibri"/>
              </a:rPr>
              <a:t>economy</a:t>
            </a:r>
            <a:r>
              <a:rPr lang="nl-NL" sz="1500" b="1" i="0" u="none" strike="noStrike" cap="none" dirty="0">
                <a:solidFill>
                  <a:srgbClr val="000000"/>
                </a:solidFill>
                <a:latin typeface="Calibri"/>
                <a:ea typeface="Calibri"/>
                <a:cs typeface="Calibri"/>
                <a:sym typeface="Calibri"/>
              </a:rPr>
              <a:t> analysis </a:t>
            </a:r>
            <a:r>
              <a:rPr lang="nl-NL" sz="1500" b="0" i="0" u="none" strike="noStrike" cap="none" dirty="0">
                <a:solidFill>
                  <a:srgbClr val="000000"/>
                </a:solidFill>
                <a:latin typeface="Calibri"/>
                <a:ea typeface="Calibri"/>
                <a:cs typeface="Calibri"/>
                <a:sym typeface="Calibri"/>
              </a:rPr>
              <a:t>in order </a:t>
            </a:r>
            <a:r>
              <a:rPr lang="nl-NL" sz="1500" b="0" i="0" u="none" strike="noStrike" cap="none" dirty="0" err="1">
                <a:solidFill>
                  <a:srgbClr val="000000"/>
                </a:solidFill>
                <a:latin typeface="Calibri"/>
                <a:ea typeface="Calibri"/>
                <a:cs typeface="Calibri"/>
                <a:sym typeface="Calibri"/>
              </a:rPr>
              <a:t>to</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shape</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regional</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interventions</a:t>
            </a:r>
            <a:r>
              <a:rPr lang="nl-NL" sz="1500" b="0" i="0" u="none" strike="noStrike" cap="none" dirty="0">
                <a:solidFill>
                  <a:srgbClr val="000000"/>
                </a:solidFill>
                <a:latin typeface="Calibri"/>
                <a:ea typeface="Calibri"/>
                <a:cs typeface="Calibri"/>
                <a:sym typeface="Calibri"/>
              </a:rPr>
              <a:t>  </a:t>
            </a:r>
            <a:endParaRPr sz="15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419874" y="3187380"/>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4. Support North-South and especially South-South Foreign Direct Investment </a:t>
            </a:r>
            <a:r>
              <a:rPr lang="nl-NL" sz="1500" b="0" i="0" u="none" strike="noStrike" cap="none">
                <a:solidFill>
                  <a:srgbClr val="000000"/>
                </a:solidFill>
                <a:latin typeface="Calibri"/>
                <a:ea typeface="Calibri"/>
                <a:cs typeface="Calibri"/>
                <a:sym typeface="Calibri"/>
              </a:rPr>
              <a:t>(FDI) in order to facilitate technology transfer</a:t>
            </a:r>
            <a:endParaRPr sz="1500" b="0" i="0" u="none" strike="noStrike" cap="none">
              <a:solidFill>
                <a:srgbClr val="000000"/>
              </a:solidFill>
              <a:latin typeface="Calibri"/>
              <a:ea typeface="Calibri"/>
              <a:cs typeface="Calibri"/>
              <a:sym typeface="Calibri"/>
            </a:endParaRPr>
          </a:p>
        </p:txBody>
      </p:sp>
      <p:pic>
        <p:nvPicPr>
          <p:cNvPr id="173" name="Google Shape;173;p5"/>
          <p:cNvPicPr preferRelativeResize="0"/>
          <p:nvPr/>
        </p:nvPicPr>
        <p:blipFill rotWithShape="1">
          <a:blip r:embed="rId4">
            <a:alphaModFix/>
          </a:blip>
          <a:srcRect/>
          <a:stretch/>
        </p:blipFill>
        <p:spPr>
          <a:xfrm>
            <a:off x="470610" y="3872670"/>
            <a:ext cx="342900" cy="323850"/>
          </a:xfrm>
          <a:prstGeom prst="rect">
            <a:avLst/>
          </a:prstGeom>
          <a:noFill/>
          <a:ln>
            <a:noFill/>
          </a:ln>
        </p:spPr>
      </p:pic>
      <p:sp>
        <p:nvSpPr>
          <p:cNvPr id="174" name="Google Shape;174;p5"/>
          <p:cNvSpPr/>
          <p:nvPr/>
        </p:nvSpPr>
        <p:spPr>
          <a:xfrm>
            <a:off x="413534" y="3952264"/>
            <a:ext cx="3725980"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IV. Trade and Regional Integration</a:t>
            </a:r>
            <a:endParaRPr sz="1800" b="1" i="0" u="none" strike="noStrike" cap="none">
              <a:solidFill>
                <a:schemeClr val="lt1"/>
              </a:solidFill>
              <a:latin typeface="Calibri"/>
              <a:ea typeface="Calibri"/>
              <a:cs typeface="Calibri"/>
              <a:sym typeface="Calibri"/>
            </a:endParaRPr>
          </a:p>
        </p:txBody>
      </p:sp>
      <p:sp>
        <p:nvSpPr>
          <p:cNvPr id="175" name="Google Shape;175;p5"/>
          <p:cNvSpPr/>
          <p:nvPr/>
        </p:nvSpPr>
        <p:spPr>
          <a:xfrm>
            <a:off x="419874" y="4403364"/>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a:t>
            </a:r>
            <a:r>
              <a:rPr lang="nl-NL" sz="1500" b="0" i="0" u="none" strike="noStrike" cap="none">
                <a:solidFill>
                  <a:srgbClr val="000000"/>
                </a:solidFill>
                <a:latin typeface="Calibri"/>
                <a:ea typeface="Calibri"/>
                <a:cs typeface="Calibri"/>
                <a:sym typeface="Calibri"/>
              </a:rPr>
              <a:t>Support the</a:t>
            </a:r>
            <a:r>
              <a:rPr lang="nl-NL" sz="15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AU</a:t>
            </a:r>
            <a:r>
              <a:rPr lang="nl-NL" sz="1500" b="0" i="0" u="none" strike="noStrike" cap="none">
                <a:solidFill>
                  <a:srgbClr val="000000"/>
                </a:solidFill>
                <a:latin typeface="Calibri"/>
                <a:ea typeface="Calibri"/>
                <a:cs typeface="Calibri"/>
                <a:sym typeface="Calibri"/>
              </a:rPr>
              <a:t> &amp; AfCFTA Secretariat  in conducting an </a:t>
            </a:r>
            <a:r>
              <a:rPr lang="nl-NL" sz="1500" b="1" i="0" u="none" strike="noStrike" cap="none">
                <a:solidFill>
                  <a:srgbClr val="000000"/>
                </a:solidFill>
                <a:latin typeface="Calibri"/>
                <a:ea typeface="Calibri"/>
                <a:cs typeface="Calibri"/>
                <a:sym typeface="Calibri"/>
              </a:rPr>
              <a:t>analysis of the tariffs and non-tariff barriers (NTBs) </a:t>
            </a:r>
            <a:r>
              <a:rPr lang="nl-NL" sz="1500" b="0" i="0" u="none" strike="noStrike" cap="none">
                <a:solidFill>
                  <a:srgbClr val="000000"/>
                </a:solidFill>
                <a:latin typeface="Calibri"/>
                <a:ea typeface="Calibri"/>
                <a:cs typeface="Calibri"/>
                <a:sym typeface="Calibri"/>
              </a:rPr>
              <a:t>and </a:t>
            </a:r>
            <a:r>
              <a:rPr lang="nl-NL" sz="1500" b="1" i="0" u="none" strike="noStrike" cap="none">
                <a:solidFill>
                  <a:srgbClr val="000000"/>
                </a:solidFill>
                <a:latin typeface="Calibri"/>
                <a:ea typeface="Calibri"/>
                <a:cs typeface="Calibri"/>
                <a:sym typeface="Calibri"/>
              </a:rPr>
              <a:t>assess the trade and trade facilitation implications </a:t>
            </a:r>
            <a:r>
              <a:rPr lang="nl-NL" sz="1500" b="0" i="0" u="none" strike="noStrike" cap="none">
                <a:solidFill>
                  <a:srgbClr val="000000"/>
                </a:solidFill>
                <a:latin typeface="Calibri"/>
                <a:ea typeface="Calibri"/>
                <a:cs typeface="Calibri"/>
                <a:sym typeface="Calibri"/>
              </a:rPr>
              <a:t>for pharma-reg hubs.</a:t>
            </a:r>
            <a:endParaRPr sz="1500" b="0" i="0" u="none" strike="noStrike" cap="none">
              <a:solidFill>
                <a:srgbClr val="000000"/>
              </a:solidFill>
              <a:latin typeface="Calibri"/>
              <a:ea typeface="Calibri"/>
              <a:cs typeface="Calibri"/>
              <a:sym typeface="Calibri"/>
            </a:endParaRPr>
          </a:p>
        </p:txBody>
      </p:sp>
      <p:sp>
        <p:nvSpPr>
          <p:cNvPr id="176" name="Google Shape;176;p5"/>
          <p:cNvSpPr/>
          <p:nvPr/>
        </p:nvSpPr>
        <p:spPr>
          <a:xfrm>
            <a:off x="413535" y="4911525"/>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a:t>
            </a:r>
            <a:r>
              <a:rPr lang="nl-NL" sz="1500" b="0" i="0" u="none" strike="noStrike" cap="none">
                <a:solidFill>
                  <a:srgbClr val="000000"/>
                </a:solidFill>
                <a:latin typeface="Calibri"/>
                <a:ea typeface="Calibri"/>
                <a:cs typeface="Calibri"/>
                <a:sym typeface="Calibri"/>
              </a:rPr>
              <a:t>Support the process of </a:t>
            </a:r>
            <a:r>
              <a:rPr lang="nl-NL" sz="1500" b="1" i="0" u="none" strike="noStrike" cap="none">
                <a:solidFill>
                  <a:srgbClr val="000000"/>
                </a:solidFill>
                <a:latin typeface="Calibri"/>
                <a:ea typeface="Calibri"/>
                <a:cs typeface="Calibri"/>
                <a:sym typeface="Calibri"/>
              </a:rPr>
              <a:t>standards' harmonisation </a:t>
            </a:r>
            <a:r>
              <a:rPr lang="nl-NL" sz="1500" b="0" i="0" u="none" strike="noStrike" cap="none">
                <a:solidFill>
                  <a:srgbClr val="000000"/>
                </a:solidFill>
                <a:latin typeface="Calibri"/>
                <a:ea typeface="Calibri"/>
                <a:cs typeface="Calibri"/>
                <a:sym typeface="Calibri"/>
              </a:rPr>
              <a:t>and their </a:t>
            </a:r>
            <a:r>
              <a:rPr lang="nl-NL" sz="1500" b="1" i="0" u="none" strike="noStrike" cap="none">
                <a:solidFill>
                  <a:srgbClr val="000000"/>
                </a:solidFill>
                <a:latin typeface="Calibri"/>
                <a:ea typeface="Calibri"/>
                <a:cs typeface="Calibri"/>
                <a:sym typeface="Calibri"/>
              </a:rPr>
              <a:t>implementation </a:t>
            </a:r>
            <a:r>
              <a:rPr lang="nl-NL" sz="1500" b="0" i="0" u="none" strike="noStrike" cap="none">
                <a:solidFill>
                  <a:srgbClr val="000000"/>
                </a:solidFill>
                <a:latin typeface="Calibri"/>
                <a:ea typeface="Calibri"/>
                <a:cs typeface="Calibri"/>
                <a:sym typeface="Calibri"/>
              </a:rPr>
              <a:t>on the ground</a:t>
            </a:r>
            <a:endParaRPr sz="1500" b="0" i="0" u="none" strike="noStrike" cap="none">
              <a:solidFill>
                <a:srgbClr val="000000"/>
              </a:solidFill>
              <a:latin typeface="Calibri"/>
              <a:ea typeface="Calibri"/>
              <a:cs typeface="Calibri"/>
              <a:sym typeface="Calibri"/>
            </a:endParaRPr>
          </a:p>
        </p:txBody>
      </p:sp>
      <p:sp>
        <p:nvSpPr>
          <p:cNvPr id="177" name="Google Shape;177;p5"/>
          <p:cNvSpPr/>
          <p:nvPr/>
        </p:nvSpPr>
        <p:spPr>
          <a:xfrm>
            <a:off x="413535" y="5418272"/>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3. Finance transport and logistics infrastructures </a:t>
            </a:r>
            <a:r>
              <a:rPr lang="nl-NL" sz="1500" b="0" i="0" u="none" strike="noStrike" cap="none">
                <a:solidFill>
                  <a:srgbClr val="000000"/>
                </a:solidFill>
                <a:latin typeface="Calibri"/>
                <a:ea typeface="Calibri"/>
                <a:cs typeface="Calibri"/>
                <a:sym typeface="Calibri"/>
              </a:rPr>
              <a:t>to facilitate the distribution and access to the regional market</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p:nvPr/>
        </p:nvSpPr>
        <p:spPr>
          <a:xfrm>
            <a:off x="419875" y="3570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Recommendations 3/4 </a:t>
            </a:r>
            <a:endParaRPr sz="1400" b="0" i="0" u="none" strike="noStrike" cap="none">
              <a:solidFill>
                <a:srgbClr val="000000"/>
              </a:solidFill>
              <a:latin typeface="Arial"/>
              <a:ea typeface="Arial"/>
              <a:cs typeface="Arial"/>
              <a:sym typeface="Arial"/>
            </a:endParaRPr>
          </a:p>
        </p:txBody>
      </p:sp>
      <p:sp>
        <p:nvSpPr>
          <p:cNvPr id="184" name="Google Shape;184;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6</a:t>
            </a:fld>
            <a:endParaRPr/>
          </a:p>
        </p:txBody>
      </p:sp>
      <p:pic>
        <p:nvPicPr>
          <p:cNvPr id="185" name="Google Shape;185;p6"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186" name="Google Shape;186;p6"/>
          <p:cNvPicPr preferRelativeResize="0"/>
          <p:nvPr/>
        </p:nvPicPr>
        <p:blipFill rotWithShape="1">
          <a:blip r:embed="rId4">
            <a:alphaModFix/>
          </a:blip>
          <a:srcRect/>
          <a:stretch/>
        </p:blipFill>
        <p:spPr>
          <a:xfrm>
            <a:off x="476950" y="1135031"/>
            <a:ext cx="342900" cy="323850"/>
          </a:xfrm>
          <a:prstGeom prst="rect">
            <a:avLst/>
          </a:prstGeom>
          <a:noFill/>
          <a:ln>
            <a:noFill/>
          </a:ln>
        </p:spPr>
      </p:pic>
      <p:sp>
        <p:nvSpPr>
          <p:cNvPr id="187" name="Google Shape;187;p6"/>
          <p:cNvSpPr/>
          <p:nvPr/>
        </p:nvSpPr>
        <p:spPr>
          <a:xfrm>
            <a:off x="419874" y="1214625"/>
            <a:ext cx="3002947"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V. Regulatory framework</a:t>
            </a:r>
            <a:endParaRPr sz="1800" b="1" i="0" u="none" strike="noStrike" cap="none">
              <a:solidFill>
                <a:schemeClr val="lt1"/>
              </a:solidFill>
              <a:latin typeface="Calibri"/>
              <a:ea typeface="Calibri"/>
              <a:cs typeface="Calibri"/>
              <a:sym typeface="Calibri"/>
            </a:endParaRPr>
          </a:p>
        </p:txBody>
      </p:sp>
      <p:sp>
        <p:nvSpPr>
          <p:cNvPr id="188" name="Google Shape;188;p6"/>
          <p:cNvSpPr/>
          <p:nvPr/>
        </p:nvSpPr>
        <p:spPr>
          <a:xfrm>
            <a:off x="426214" y="1665725"/>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a:t>
            </a:r>
            <a:r>
              <a:rPr lang="nl-NL" sz="1500" b="0" i="0" u="none" strike="noStrike" cap="none">
                <a:solidFill>
                  <a:srgbClr val="000000"/>
                </a:solidFill>
                <a:latin typeface="Calibri"/>
                <a:ea typeface="Calibri"/>
                <a:cs typeface="Calibri"/>
                <a:sym typeface="Calibri"/>
              </a:rPr>
              <a:t>Help define the </a:t>
            </a:r>
            <a:r>
              <a:rPr lang="nl-NL" sz="1500" b="1" i="0" u="none" strike="noStrike" cap="none">
                <a:solidFill>
                  <a:srgbClr val="000000"/>
                </a:solidFill>
                <a:latin typeface="Calibri"/>
                <a:ea typeface="Calibri"/>
                <a:cs typeface="Calibri"/>
                <a:sym typeface="Calibri"/>
              </a:rPr>
              <a:t>regulatory role of NRAs, RRAs and AMA </a:t>
            </a:r>
            <a:r>
              <a:rPr lang="nl-NL" sz="1500" b="0" i="0" u="none" strike="noStrike" cap="none">
                <a:solidFill>
                  <a:srgbClr val="000000"/>
                </a:solidFill>
                <a:latin typeface="Calibri"/>
                <a:ea typeface="Calibri"/>
                <a:cs typeface="Calibri"/>
                <a:sym typeface="Calibri"/>
              </a:rPr>
              <a:t>and in turn </a:t>
            </a:r>
            <a:r>
              <a:rPr lang="nl-NL" sz="1500" b="1" i="0" u="none" strike="noStrike" cap="none">
                <a:solidFill>
                  <a:srgbClr val="000000"/>
                </a:solidFill>
                <a:latin typeface="Calibri"/>
                <a:ea typeface="Calibri"/>
                <a:cs typeface="Calibri"/>
                <a:sym typeface="Calibri"/>
              </a:rPr>
              <a:t>the support </a:t>
            </a:r>
            <a:r>
              <a:rPr lang="nl-NL" sz="1500" b="0" i="0" u="none" strike="noStrike" cap="none">
                <a:solidFill>
                  <a:srgbClr val="000000"/>
                </a:solidFill>
                <a:latin typeface="Calibri"/>
                <a:ea typeface="Calibri"/>
                <a:cs typeface="Calibri"/>
                <a:sym typeface="Calibri"/>
              </a:rPr>
              <a:t>they require to ensure that they fulfil their regulatory functions in </a:t>
            </a:r>
            <a:r>
              <a:rPr lang="nl-NL" sz="1500" b="1" i="0" u="none" strike="noStrike" cap="none">
                <a:solidFill>
                  <a:srgbClr val="000000"/>
                </a:solidFill>
                <a:latin typeface="Calibri"/>
                <a:ea typeface="Calibri"/>
                <a:cs typeface="Calibri"/>
                <a:sym typeface="Calibri"/>
              </a:rPr>
              <a:t>an effective, efficient and timely manner</a:t>
            </a:r>
            <a:endParaRPr sz="1500" b="0" i="0" u="none" strike="noStrike" cap="none">
              <a:solidFill>
                <a:srgbClr val="000000"/>
              </a:solidFill>
              <a:latin typeface="Calibri"/>
              <a:ea typeface="Calibri"/>
              <a:cs typeface="Calibri"/>
              <a:sym typeface="Calibri"/>
            </a:endParaRPr>
          </a:p>
        </p:txBody>
      </p:sp>
      <p:sp>
        <p:nvSpPr>
          <p:cNvPr id="189" name="Google Shape;189;p6"/>
          <p:cNvSpPr/>
          <p:nvPr/>
        </p:nvSpPr>
        <p:spPr>
          <a:xfrm>
            <a:off x="419875" y="2173886"/>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Support</a:t>
            </a:r>
            <a:r>
              <a:rPr lang="nl-NL" sz="1500" b="0" i="0" u="none" strike="noStrike" cap="none">
                <a:solidFill>
                  <a:srgbClr val="000000"/>
                </a:solidFill>
                <a:latin typeface="Calibri"/>
                <a:ea typeface="Calibri"/>
                <a:cs typeface="Calibri"/>
                <a:sym typeface="Calibri"/>
              </a:rPr>
              <a:t> regulatory authorities in building their capacities to ensure the </a:t>
            </a:r>
            <a:r>
              <a:rPr lang="nl-NL" sz="1500">
                <a:latin typeface="Calibri"/>
                <a:ea typeface="Calibri"/>
                <a:cs typeface="Calibri"/>
                <a:sym typeface="Calibri"/>
              </a:rPr>
              <a:t>qual</a:t>
            </a:r>
            <a:r>
              <a:rPr lang="nl-NL" sz="1500" b="0" i="0" u="none" strike="noStrike" cap="none">
                <a:solidFill>
                  <a:srgbClr val="000000"/>
                </a:solidFill>
                <a:latin typeface="Calibri"/>
                <a:ea typeface="Calibri"/>
                <a:cs typeface="Calibri"/>
                <a:sym typeface="Calibri"/>
              </a:rPr>
              <a:t>ity of pharma products</a:t>
            </a:r>
            <a:endParaRPr sz="1500" b="0" i="0" u="none" strike="noStrike" cap="none">
              <a:solidFill>
                <a:srgbClr val="000000"/>
              </a:solidFill>
              <a:latin typeface="Calibri"/>
              <a:ea typeface="Calibri"/>
              <a:cs typeface="Calibri"/>
              <a:sym typeface="Calibri"/>
            </a:endParaRPr>
          </a:p>
        </p:txBody>
      </p:sp>
      <p:sp>
        <p:nvSpPr>
          <p:cNvPr id="190" name="Google Shape;190;p6"/>
          <p:cNvSpPr/>
          <p:nvPr/>
        </p:nvSpPr>
        <p:spPr>
          <a:xfrm>
            <a:off x="419875" y="2680633"/>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3. Support the establishment of transparent processes </a:t>
            </a:r>
            <a:r>
              <a:rPr lang="nl-NL" sz="1500" i="0" u="none" strike="noStrike" cap="none">
                <a:solidFill>
                  <a:srgbClr val="000000"/>
                </a:solidFill>
                <a:latin typeface="Calibri"/>
                <a:ea typeface="Calibri"/>
                <a:cs typeface="Calibri"/>
                <a:sym typeface="Calibri"/>
              </a:rPr>
              <a:t>geared towards </a:t>
            </a:r>
            <a:r>
              <a:rPr lang="nl-NL" sz="150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ensuring the harmonisation &amp; actual </a:t>
            </a:r>
            <a:r>
              <a:rPr lang="nl-NL" sz="15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implementation</a:t>
            </a:r>
            <a:r>
              <a:rPr lang="nl-NL" sz="1500" i="0" u="none" strike="noStrike" cap="none">
                <a:solidFill>
                  <a:srgbClr val="000000"/>
                </a:solidFill>
                <a:latin typeface="Calibri"/>
                <a:ea typeface="Calibri"/>
                <a:cs typeface="Calibri"/>
                <a:sym typeface="Calibri"/>
              </a:rPr>
              <a:t> of medical regulations at regional and national levels.</a:t>
            </a:r>
            <a:endParaRPr sz="1500" b="0" i="0" u="none" strike="noStrike" cap="none">
              <a:solidFill>
                <a:srgbClr val="000000"/>
              </a:solidFill>
              <a:latin typeface="Calibri"/>
              <a:ea typeface="Calibri"/>
              <a:cs typeface="Calibri"/>
              <a:sym typeface="Calibri"/>
            </a:endParaRPr>
          </a:p>
        </p:txBody>
      </p:sp>
      <p:pic>
        <p:nvPicPr>
          <p:cNvPr id="191" name="Google Shape;191;p6"/>
          <p:cNvPicPr preferRelativeResize="0"/>
          <p:nvPr/>
        </p:nvPicPr>
        <p:blipFill rotWithShape="1">
          <a:blip r:embed="rId4">
            <a:alphaModFix/>
          </a:blip>
          <a:srcRect/>
          <a:stretch/>
        </p:blipFill>
        <p:spPr>
          <a:xfrm>
            <a:off x="470610" y="3193045"/>
            <a:ext cx="342900" cy="323850"/>
          </a:xfrm>
          <a:prstGeom prst="rect">
            <a:avLst/>
          </a:prstGeom>
          <a:noFill/>
          <a:ln>
            <a:noFill/>
          </a:ln>
        </p:spPr>
      </p:pic>
      <p:sp>
        <p:nvSpPr>
          <p:cNvPr id="192" name="Google Shape;192;p6"/>
          <p:cNvSpPr/>
          <p:nvPr/>
        </p:nvSpPr>
        <p:spPr>
          <a:xfrm>
            <a:off x="413534" y="3272639"/>
            <a:ext cx="3725980"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VI. </a:t>
            </a:r>
            <a:r>
              <a:rPr lang="nl-NL" sz="1800" b="1" i="0" u="none" strike="noStrike" cap="none">
                <a:solidFill>
                  <a:srgbClr val="FFFFFF"/>
                </a:solidFill>
                <a:latin typeface="Calibri"/>
                <a:ea typeface="Calibri"/>
                <a:cs typeface="Calibri"/>
                <a:sym typeface="Calibri"/>
              </a:rPr>
              <a:t>Skills, knowledge and expertise</a:t>
            </a:r>
            <a:endParaRPr sz="1800" b="1" i="0" u="none" strike="noStrike" cap="none">
              <a:solidFill>
                <a:schemeClr val="lt1"/>
              </a:solidFill>
              <a:latin typeface="Calibri"/>
              <a:ea typeface="Calibri"/>
              <a:cs typeface="Calibri"/>
              <a:sym typeface="Calibri"/>
            </a:endParaRPr>
          </a:p>
        </p:txBody>
      </p:sp>
      <p:sp>
        <p:nvSpPr>
          <p:cNvPr id="193" name="Google Shape;193;p6"/>
          <p:cNvSpPr/>
          <p:nvPr/>
        </p:nvSpPr>
        <p:spPr>
          <a:xfrm>
            <a:off x="419874" y="3723739"/>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1. Support the development of skills observatories at the regional level to track and monitor the pharma skills needed in the regions</a:t>
            </a:r>
            <a:r>
              <a:rPr lang="nl-NL" sz="1500" b="0" i="0" u="none" strike="noStrike" cap="none">
                <a:solidFill>
                  <a:srgbClr val="000000"/>
                </a:solidFill>
                <a:latin typeface="Calibri"/>
                <a:ea typeface="Calibri"/>
                <a:cs typeface="Calibri"/>
                <a:sym typeface="Calibri"/>
              </a:rPr>
              <a:t>, with a view to identify skills gaps, anticipate future needs</a:t>
            </a:r>
            <a:endParaRPr sz="1500" b="0" i="0" u="none" strike="noStrike" cap="none">
              <a:solidFill>
                <a:srgbClr val="000000"/>
              </a:solidFill>
              <a:latin typeface="Calibri"/>
              <a:ea typeface="Calibri"/>
              <a:cs typeface="Calibri"/>
              <a:sym typeface="Calibri"/>
            </a:endParaRPr>
          </a:p>
        </p:txBody>
      </p:sp>
      <p:sp>
        <p:nvSpPr>
          <p:cNvPr id="194" name="Google Shape;194;p6"/>
          <p:cNvSpPr/>
          <p:nvPr/>
        </p:nvSpPr>
        <p:spPr>
          <a:xfrm>
            <a:off x="413535" y="4231900"/>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nl-NL" sz="1500" b="1" i="0" u="none" strike="noStrike" cap="none">
                <a:solidFill>
                  <a:srgbClr val="000000"/>
                </a:solidFill>
                <a:latin typeface="Calibri"/>
                <a:ea typeface="Calibri"/>
                <a:cs typeface="Calibri"/>
                <a:sym typeface="Calibri"/>
              </a:rPr>
              <a:t>2. </a:t>
            </a:r>
            <a:r>
              <a:rPr lang="nl-NL" sz="1500" b="0" i="0" u="none" strike="noStrike" cap="none">
                <a:solidFill>
                  <a:srgbClr val="000000"/>
                </a:solidFill>
                <a:latin typeface="Calibri"/>
                <a:ea typeface="Calibri"/>
                <a:cs typeface="Calibri"/>
                <a:sym typeface="Calibri"/>
              </a:rPr>
              <a:t>Help address the skills shortage and foster the development of a competent and knowledgeable pharma workforce </a:t>
            </a:r>
            <a:r>
              <a:rPr lang="nl-NL" sz="1500" b="1" i="0" u="none" strike="noStrike" cap="none">
                <a:solidFill>
                  <a:srgbClr val="000000"/>
                </a:solidFill>
                <a:latin typeface="Calibri"/>
                <a:ea typeface="Calibri"/>
                <a:cs typeface="Calibri"/>
                <a:sym typeface="Calibri"/>
              </a:rPr>
              <a:t>building on Africa’s initiatives</a:t>
            </a:r>
            <a:endParaRPr sz="1500" b="1" i="0" u="none" strike="noStrike" cap="none">
              <a:solidFill>
                <a:srgbClr val="000000"/>
              </a:solidFill>
              <a:latin typeface="Calibri"/>
              <a:ea typeface="Calibri"/>
              <a:cs typeface="Calibri"/>
              <a:sym typeface="Calibri"/>
            </a:endParaRPr>
          </a:p>
        </p:txBody>
      </p:sp>
      <p:sp>
        <p:nvSpPr>
          <p:cNvPr id="195" name="Google Shape;195;p6"/>
          <p:cNvSpPr/>
          <p:nvPr/>
        </p:nvSpPr>
        <p:spPr>
          <a:xfrm>
            <a:off x="413535" y="4738647"/>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3. </a:t>
            </a:r>
            <a:r>
              <a:rPr lang="nl-NL" sz="1500" b="0" i="0" u="none" strike="noStrike" cap="none">
                <a:solidFill>
                  <a:srgbClr val="000000"/>
                </a:solidFill>
                <a:latin typeface="Calibri"/>
                <a:ea typeface="Calibri"/>
                <a:cs typeface="Calibri"/>
                <a:sym typeface="Calibri"/>
              </a:rPr>
              <a:t>Support African countries in </a:t>
            </a:r>
            <a:r>
              <a:rPr lang="nl-NL" sz="1500" b="1" i="0" u="none" strike="noStrike" cap="none">
                <a:solidFill>
                  <a:srgbClr val="000000"/>
                </a:solidFill>
                <a:latin typeface="Calibri"/>
                <a:ea typeface="Calibri"/>
                <a:cs typeface="Calibri"/>
                <a:sym typeface="Calibri"/>
              </a:rPr>
              <a:t>providing incentives to the pharma/health workforce </a:t>
            </a:r>
            <a:r>
              <a:rPr lang="nl-NL" sz="1500" b="0" i="0" u="none" strike="noStrike" cap="none">
                <a:solidFill>
                  <a:srgbClr val="000000"/>
                </a:solidFill>
                <a:latin typeface="Calibri"/>
                <a:ea typeface="Calibri"/>
                <a:cs typeface="Calibri"/>
                <a:sym typeface="Calibri"/>
              </a:rPr>
              <a:t>in a way that fosters labour retention</a:t>
            </a:r>
            <a:endParaRPr sz="1500" b="0" i="0" u="none" strike="noStrike" cap="none">
              <a:solidFill>
                <a:srgbClr val="000000"/>
              </a:solidFill>
              <a:latin typeface="Calibri"/>
              <a:ea typeface="Calibri"/>
              <a:cs typeface="Calibri"/>
              <a:sym typeface="Calibri"/>
            </a:endParaRPr>
          </a:p>
        </p:txBody>
      </p:sp>
      <p:sp>
        <p:nvSpPr>
          <p:cNvPr id="196" name="Google Shape;196;p6"/>
          <p:cNvSpPr/>
          <p:nvPr/>
        </p:nvSpPr>
        <p:spPr>
          <a:xfrm>
            <a:off x="426339" y="5259630"/>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4. </a:t>
            </a:r>
            <a:r>
              <a:rPr lang="nl-NL" sz="1500" b="0" i="0" u="none" strike="noStrike" cap="none">
                <a:solidFill>
                  <a:srgbClr val="000000"/>
                </a:solidFill>
                <a:latin typeface="Calibri"/>
                <a:ea typeface="Calibri"/>
                <a:cs typeface="Calibri"/>
                <a:sym typeface="Calibri"/>
              </a:rPr>
              <a:t>Support RECs in promoting </a:t>
            </a:r>
            <a:r>
              <a:rPr lang="nl-NL" sz="1500" b="1" i="0" u="none" strike="noStrike" cap="none">
                <a:solidFill>
                  <a:srgbClr val="000000"/>
                </a:solidFill>
                <a:latin typeface="Calibri"/>
                <a:ea typeface="Calibri"/>
                <a:cs typeface="Calibri"/>
                <a:sym typeface="Calibri"/>
              </a:rPr>
              <a:t>labour migration policies and mutual recognition of qualifications</a:t>
            </a:r>
            <a:r>
              <a:rPr lang="nl-NL" sz="1500" b="0" i="0" u="none" strike="noStrike" cap="none">
                <a:solidFill>
                  <a:srgbClr val="000000"/>
                </a:solidFill>
                <a:latin typeface="Calibri"/>
                <a:ea typeface="Calibri"/>
                <a:cs typeface="Calibri"/>
                <a:sym typeface="Calibri"/>
              </a:rPr>
              <a:t> within their regions, to allow for a more agile and flexible workforce. </a:t>
            </a:r>
            <a:endParaRPr sz="1500" b="0" i="0" u="none" strike="noStrike" cap="none">
              <a:solidFill>
                <a:srgbClr val="000000"/>
              </a:solidFill>
              <a:latin typeface="Calibri"/>
              <a:ea typeface="Calibri"/>
              <a:cs typeface="Calibri"/>
              <a:sym typeface="Calibri"/>
            </a:endParaRPr>
          </a:p>
        </p:txBody>
      </p:sp>
      <p:sp>
        <p:nvSpPr>
          <p:cNvPr id="197" name="Google Shape;197;p6"/>
          <p:cNvSpPr/>
          <p:nvPr/>
        </p:nvSpPr>
        <p:spPr>
          <a:xfrm>
            <a:off x="420000" y="5767791"/>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5. </a:t>
            </a:r>
            <a:r>
              <a:rPr lang="nl-NL" sz="1500" b="0" i="0" u="none" strike="noStrike" cap="none">
                <a:solidFill>
                  <a:srgbClr val="000000"/>
                </a:solidFill>
                <a:latin typeface="Calibri"/>
                <a:ea typeface="Calibri"/>
                <a:cs typeface="Calibri"/>
                <a:sym typeface="Calibri"/>
              </a:rPr>
              <a:t>Support the exploitation </a:t>
            </a:r>
            <a:r>
              <a:rPr lang="nl-NL" sz="1500" b="1" i="0" u="none" strike="noStrike" cap="none">
                <a:solidFill>
                  <a:srgbClr val="000000"/>
                </a:solidFill>
                <a:latin typeface="Calibri"/>
                <a:ea typeface="Calibri"/>
                <a:cs typeface="Calibri"/>
                <a:sym typeface="Calibri"/>
              </a:rPr>
              <a:t>of traditional medical knowledge </a:t>
            </a:r>
            <a:r>
              <a:rPr lang="nl-NL" sz="1500" b="0" i="0" u="none" strike="noStrike" cap="none">
                <a:solidFill>
                  <a:srgbClr val="000000"/>
                </a:solidFill>
                <a:latin typeface="Calibri"/>
                <a:ea typeface="Calibri"/>
                <a:cs typeface="Calibri"/>
                <a:sym typeface="Calibri"/>
              </a:rPr>
              <a:t>and its development to address Africa health challenges while aligning with the international standards.</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p:nvPr/>
        </p:nvSpPr>
        <p:spPr>
          <a:xfrm>
            <a:off x="419875" y="357000"/>
            <a:ext cx="826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rgbClr val="359DE3"/>
                </a:solidFill>
                <a:latin typeface="Calibri"/>
                <a:ea typeface="Calibri"/>
                <a:cs typeface="Calibri"/>
                <a:sym typeface="Calibri"/>
              </a:rPr>
              <a:t>Recommendations 4/4 </a:t>
            </a:r>
            <a:endParaRPr sz="1400" b="0" i="0" u="none" strike="noStrike" cap="none">
              <a:solidFill>
                <a:srgbClr val="000000"/>
              </a:solidFill>
              <a:latin typeface="Arial"/>
              <a:ea typeface="Arial"/>
              <a:cs typeface="Arial"/>
              <a:sym typeface="Arial"/>
            </a:endParaRPr>
          </a:p>
        </p:txBody>
      </p:sp>
      <p:sp>
        <p:nvSpPr>
          <p:cNvPr id="204" name="Google Shape;204;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7</a:t>
            </a:fld>
            <a:endParaRPr/>
          </a:p>
        </p:txBody>
      </p:sp>
      <p:pic>
        <p:nvPicPr>
          <p:cNvPr id="205" name="Google Shape;205;p7"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206" name="Google Shape;206;p7"/>
          <p:cNvPicPr preferRelativeResize="0"/>
          <p:nvPr/>
        </p:nvPicPr>
        <p:blipFill rotWithShape="1">
          <a:blip r:embed="rId4">
            <a:alphaModFix/>
          </a:blip>
          <a:srcRect/>
          <a:stretch/>
        </p:blipFill>
        <p:spPr>
          <a:xfrm>
            <a:off x="476950" y="1140175"/>
            <a:ext cx="386603" cy="365125"/>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476950" y="1135031"/>
            <a:ext cx="342900" cy="323850"/>
          </a:xfrm>
          <a:prstGeom prst="rect">
            <a:avLst/>
          </a:prstGeom>
          <a:noFill/>
          <a:ln>
            <a:noFill/>
          </a:ln>
        </p:spPr>
      </p:pic>
      <p:sp>
        <p:nvSpPr>
          <p:cNvPr id="208" name="Google Shape;208;p7"/>
          <p:cNvSpPr/>
          <p:nvPr/>
        </p:nvSpPr>
        <p:spPr>
          <a:xfrm>
            <a:off x="419874" y="1214625"/>
            <a:ext cx="3002947" cy="414519"/>
          </a:xfrm>
          <a:prstGeom prst="rect">
            <a:avLst/>
          </a:prstGeom>
          <a:solidFill>
            <a:srgbClr val="4A7DBA"/>
          </a:solidFill>
          <a:ln>
            <a:noFill/>
          </a:ln>
        </p:spPr>
        <p:txBody>
          <a:bodyPr spcFirstLastPara="1" wrap="square" lIns="91425" tIns="91425" rIns="91425" bIns="91425" anchor="ctr" anchorCtr="0">
            <a:noAutofit/>
          </a:bodyPr>
          <a:lstStyle/>
          <a:p>
            <a:pPr marL="101600" marR="0" lvl="0" indent="0" algn="l" rtl="0">
              <a:lnSpc>
                <a:spcPct val="100000"/>
              </a:lnSpc>
              <a:spcBef>
                <a:spcPts val="0"/>
              </a:spcBef>
              <a:spcAft>
                <a:spcPts val="0"/>
              </a:spcAft>
              <a:buNone/>
            </a:pPr>
            <a:r>
              <a:rPr lang="nl-NL" sz="1800" b="1" i="0" u="none" strike="noStrike" cap="none">
                <a:solidFill>
                  <a:schemeClr val="lt1"/>
                </a:solidFill>
                <a:latin typeface="Calibri"/>
                <a:ea typeface="Calibri"/>
                <a:cs typeface="Calibri"/>
                <a:sym typeface="Calibri"/>
              </a:rPr>
              <a:t>VII. Health Systems</a:t>
            </a:r>
            <a:endParaRPr sz="1800" b="1" i="0" u="none" strike="noStrike" cap="none">
              <a:solidFill>
                <a:schemeClr val="lt1"/>
              </a:solidFill>
              <a:latin typeface="Calibri"/>
              <a:ea typeface="Calibri"/>
              <a:cs typeface="Calibri"/>
              <a:sym typeface="Calibri"/>
            </a:endParaRPr>
          </a:p>
        </p:txBody>
      </p:sp>
      <p:sp>
        <p:nvSpPr>
          <p:cNvPr id="209" name="Google Shape;209;p7"/>
          <p:cNvSpPr/>
          <p:nvPr/>
        </p:nvSpPr>
        <p:spPr>
          <a:xfrm>
            <a:off x="426214" y="1727510"/>
            <a:ext cx="8266801"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dirty="0">
                <a:solidFill>
                  <a:srgbClr val="000000"/>
                </a:solidFill>
                <a:latin typeface="Calibri"/>
                <a:ea typeface="Calibri"/>
                <a:cs typeface="Calibri"/>
                <a:sym typeface="Calibri"/>
              </a:rPr>
              <a:t>1. </a:t>
            </a:r>
            <a:r>
              <a:rPr lang="nl-NL" sz="1500" b="0" i="0" u="none" strike="noStrike" cap="none" dirty="0" err="1">
                <a:solidFill>
                  <a:srgbClr val="000000"/>
                </a:solidFill>
                <a:latin typeface="Calibri"/>
                <a:ea typeface="Calibri"/>
                <a:cs typeface="Calibri"/>
                <a:sym typeface="Calibri"/>
              </a:rPr>
              <a:t>Provide</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technical</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and</a:t>
            </a:r>
            <a:r>
              <a:rPr lang="nl-NL" sz="1500" b="0" i="0" u="none" strike="noStrike" cap="none" dirty="0">
                <a:solidFill>
                  <a:srgbClr val="000000"/>
                </a:solidFill>
                <a:latin typeface="Calibri"/>
                <a:ea typeface="Calibri"/>
                <a:cs typeface="Calibri"/>
                <a:sym typeface="Calibri"/>
              </a:rPr>
              <a:t> financial budget support </a:t>
            </a:r>
            <a:r>
              <a:rPr lang="nl-NL" sz="1500" b="1" i="0" u="none" strike="noStrike" cap="none" dirty="0" err="1">
                <a:solidFill>
                  <a:srgbClr val="000000"/>
                </a:solidFill>
                <a:latin typeface="Calibri"/>
                <a:ea typeface="Calibri"/>
                <a:cs typeface="Calibri"/>
                <a:sym typeface="Calibri"/>
              </a:rPr>
              <a:t>to</a:t>
            </a:r>
            <a:r>
              <a:rPr lang="nl-NL" sz="1500" b="1" i="0" u="none" strike="noStrike" cap="none" dirty="0">
                <a:solidFill>
                  <a:srgbClr val="000000"/>
                </a:solidFill>
                <a:latin typeface="Calibri"/>
                <a:ea typeface="Calibri"/>
                <a:cs typeface="Calibri"/>
                <a:sym typeface="Calibri"/>
              </a:rPr>
              <a:t> </a:t>
            </a:r>
            <a:r>
              <a:rPr lang="nl-NL" sz="1500" b="1" i="0" u="none" strike="noStrike" cap="none" dirty="0" err="1">
                <a:solidFill>
                  <a:srgbClr val="000000"/>
                </a:solidFill>
                <a:latin typeface="Calibri"/>
                <a:ea typeface="Calibri"/>
                <a:cs typeface="Calibri"/>
                <a:sym typeface="Calibri"/>
              </a:rPr>
              <a:t>increase</a:t>
            </a:r>
            <a:r>
              <a:rPr lang="nl-NL" sz="1500" b="1" i="0" u="none" strike="noStrike" cap="none" dirty="0">
                <a:solidFill>
                  <a:srgbClr val="000000"/>
                </a:solidFill>
                <a:latin typeface="Calibri"/>
                <a:ea typeface="Calibri"/>
                <a:cs typeface="Calibri"/>
                <a:sym typeface="Calibri"/>
              </a:rPr>
              <a:t> public </a:t>
            </a:r>
            <a:r>
              <a:rPr lang="nl-NL" sz="1500" b="1" i="0" u="none" strike="noStrike" cap="none" dirty="0" err="1">
                <a:solidFill>
                  <a:srgbClr val="000000"/>
                </a:solidFill>
                <a:latin typeface="Calibri"/>
                <a:ea typeface="Calibri"/>
                <a:cs typeface="Calibri"/>
                <a:sym typeface="Calibri"/>
              </a:rPr>
              <a:t>spending</a:t>
            </a:r>
            <a:r>
              <a:rPr lang="nl-NL" sz="1500" b="1" i="0" u="none" strike="noStrike" cap="none" dirty="0">
                <a:solidFill>
                  <a:srgbClr val="000000"/>
                </a:solidFill>
                <a:latin typeface="Calibri"/>
                <a:ea typeface="Calibri"/>
                <a:cs typeface="Calibri"/>
                <a:sym typeface="Calibri"/>
              </a:rPr>
              <a:t> in </a:t>
            </a:r>
            <a:r>
              <a:rPr lang="nl-NL" sz="1500" b="1" i="0" u="none" strike="noStrike" cap="none" dirty="0" err="1">
                <a:solidFill>
                  <a:srgbClr val="000000"/>
                </a:solidFill>
                <a:latin typeface="Calibri"/>
                <a:ea typeface="Calibri"/>
                <a:cs typeface="Calibri"/>
                <a:sym typeface="Calibri"/>
              </a:rPr>
              <a:t>the</a:t>
            </a:r>
            <a:r>
              <a:rPr lang="nl-NL" sz="1500" b="1" i="0" u="none" strike="noStrike" cap="none" dirty="0">
                <a:solidFill>
                  <a:srgbClr val="000000"/>
                </a:solidFill>
                <a:latin typeface="Calibri"/>
                <a:ea typeface="Calibri"/>
                <a:cs typeface="Calibri"/>
                <a:sym typeface="Calibri"/>
              </a:rPr>
              <a:t> health sector</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enabling</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African</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countries</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to</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effectively</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equip</a:t>
            </a:r>
            <a:r>
              <a:rPr lang="nl-NL" sz="1500" b="0" i="0" u="none" strike="noStrike" cap="none" dirty="0">
                <a:solidFill>
                  <a:srgbClr val="000000"/>
                </a:solidFill>
                <a:latin typeface="Calibri"/>
                <a:ea typeface="Calibri"/>
                <a:cs typeface="Calibri"/>
                <a:sym typeface="Calibri"/>
              </a:rPr>
              <a:t> </a:t>
            </a:r>
            <a:r>
              <a:rPr lang="nl-NL" sz="1500" b="0" i="0" u="none" strike="noStrike" cap="none" dirty="0" err="1">
                <a:solidFill>
                  <a:srgbClr val="000000"/>
                </a:solidFill>
                <a:latin typeface="Calibri"/>
                <a:ea typeface="Calibri"/>
                <a:cs typeface="Calibri"/>
                <a:sym typeface="Calibri"/>
              </a:rPr>
              <a:t>their</a:t>
            </a:r>
            <a:r>
              <a:rPr lang="nl-NL" sz="1500" b="0" i="0" u="none" strike="noStrike" cap="none" dirty="0">
                <a:solidFill>
                  <a:srgbClr val="000000"/>
                </a:solidFill>
                <a:latin typeface="Calibri"/>
                <a:ea typeface="Calibri"/>
                <a:cs typeface="Calibri"/>
                <a:sym typeface="Calibri"/>
              </a:rPr>
              <a:t> </a:t>
            </a:r>
            <a:r>
              <a:rPr lang="nl-NL" sz="1500" b="0" i="0" u="none" strike="noStrike" cap="none">
                <a:solidFill>
                  <a:srgbClr val="000000"/>
                </a:solidFill>
                <a:latin typeface="Calibri"/>
                <a:ea typeface="Calibri"/>
                <a:cs typeface="Calibri"/>
                <a:sym typeface="Calibri"/>
              </a:rPr>
              <a:t>health systems</a:t>
            </a:r>
            <a:endParaRPr sz="1500" b="0" i="0" u="none" strike="noStrike" cap="none">
              <a:solidFill>
                <a:srgbClr val="000000"/>
              </a:solidFill>
              <a:latin typeface="Calibri"/>
              <a:ea typeface="Calibri"/>
              <a:cs typeface="Calibri"/>
              <a:sym typeface="Calibri"/>
            </a:endParaRPr>
          </a:p>
        </p:txBody>
      </p:sp>
      <p:sp>
        <p:nvSpPr>
          <p:cNvPr id="210" name="Google Shape;210;p7"/>
          <p:cNvSpPr/>
          <p:nvPr/>
        </p:nvSpPr>
        <p:spPr>
          <a:xfrm>
            <a:off x="419875" y="2235671"/>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nl-NL" sz="1500" b="1" i="0" u="none" strike="noStrike" cap="none">
                <a:solidFill>
                  <a:srgbClr val="000000"/>
                </a:solidFill>
                <a:latin typeface="Calibri"/>
                <a:ea typeface="Calibri"/>
                <a:cs typeface="Calibri"/>
                <a:sym typeface="Calibri"/>
              </a:rPr>
              <a:t>2. </a:t>
            </a:r>
            <a:r>
              <a:rPr lang="nl-NL" sz="1500" b="0" i="0" u="none" strike="noStrike" cap="none">
                <a:solidFill>
                  <a:srgbClr val="000000"/>
                </a:solidFill>
                <a:latin typeface="Calibri"/>
                <a:ea typeface="Calibri"/>
                <a:cs typeface="Calibri"/>
                <a:sym typeface="Calibri"/>
              </a:rPr>
              <a:t>Support the </a:t>
            </a:r>
            <a:r>
              <a:rPr lang="nl-NL" sz="1500" b="1" i="0" u="none" strike="noStrike" cap="none">
                <a:solidFill>
                  <a:srgbClr val="000000"/>
                </a:solidFill>
                <a:latin typeface="Calibri"/>
                <a:ea typeface="Calibri"/>
                <a:cs typeface="Calibri"/>
                <a:sym typeface="Calibri"/>
              </a:rPr>
              <a:t>pharma private sector </a:t>
            </a:r>
            <a:r>
              <a:rPr lang="nl-NL" sz="1500" b="0" i="0" u="none" strike="noStrike" cap="none">
                <a:solidFill>
                  <a:srgbClr val="000000"/>
                </a:solidFill>
                <a:latin typeface="Calibri"/>
                <a:ea typeface="Calibri"/>
                <a:cs typeface="Calibri"/>
                <a:sym typeface="Calibri"/>
              </a:rPr>
              <a:t>including SMEs, with a view to help them provide </a:t>
            </a:r>
            <a:r>
              <a:rPr lang="nl-NL" sz="1500" b="1" i="0" u="none" strike="noStrike" cap="none">
                <a:solidFill>
                  <a:srgbClr val="000000"/>
                </a:solidFill>
                <a:latin typeface="Calibri"/>
                <a:ea typeface="Calibri"/>
                <a:cs typeface="Calibri"/>
                <a:sym typeface="Calibri"/>
              </a:rPr>
              <a:t>affordable health/pharma products and services </a:t>
            </a:r>
            <a:r>
              <a:rPr lang="nl-NL" sz="1500" b="0" i="0" u="none" strike="noStrike" cap="none">
                <a:solidFill>
                  <a:srgbClr val="000000"/>
                </a:solidFill>
                <a:latin typeface="Calibri"/>
                <a:ea typeface="Calibri"/>
                <a:cs typeface="Calibri"/>
                <a:sym typeface="Calibri"/>
              </a:rPr>
              <a:t>and close the gaps left by the public sector.</a:t>
            </a:r>
            <a:endParaRPr/>
          </a:p>
        </p:txBody>
      </p:sp>
      <p:sp>
        <p:nvSpPr>
          <p:cNvPr id="211" name="Google Shape;211;p7"/>
          <p:cNvSpPr/>
          <p:nvPr/>
        </p:nvSpPr>
        <p:spPr>
          <a:xfrm>
            <a:off x="419875" y="2742418"/>
            <a:ext cx="8266800" cy="446912"/>
          </a:xfrm>
          <a:prstGeom prst="rect">
            <a:avLst/>
          </a:prstGeom>
          <a:solidFill>
            <a:srgbClr val="349DE4">
              <a:alpha val="8627"/>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nl-NL" sz="1500" b="1" i="0" u="none" strike="noStrike" cap="none">
                <a:solidFill>
                  <a:schemeClr val="dk1"/>
                </a:solidFill>
                <a:latin typeface="Calibri"/>
                <a:ea typeface="Calibri"/>
                <a:cs typeface="Calibri"/>
                <a:sym typeface="Calibri"/>
              </a:rPr>
              <a:t>3. Support the adoption of universal health insurance </a:t>
            </a:r>
            <a:r>
              <a:rPr lang="nl-NL" sz="1500" b="0" i="0" u="none" strike="noStrike" cap="none">
                <a:solidFill>
                  <a:schemeClr val="dk1"/>
                </a:solidFill>
                <a:latin typeface="Calibri"/>
                <a:ea typeface="Calibri"/>
                <a:cs typeface="Calibri"/>
                <a:sym typeface="Calibri"/>
              </a:rPr>
              <a:t>to help low-income earners especially women and the vulnerable to access healthcare services</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p:nvPr/>
        </p:nvSpPr>
        <p:spPr>
          <a:xfrm>
            <a:off x="0" y="0"/>
            <a:ext cx="9144000" cy="6858000"/>
          </a:xfrm>
          <a:prstGeom prst="rect">
            <a:avLst/>
          </a:prstGeom>
          <a:solidFill>
            <a:srgbClr val="3480C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rgbClr val="359DE3"/>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8" name="Google Shape;218;p8"/>
          <p:cNvSpPr txBox="1">
            <a:spLocks noGrp="1"/>
          </p:cNvSpPr>
          <p:nvPr>
            <p:ph type="title"/>
          </p:nvPr>
        </p:nvSpPr>
        <p:spPr>
          <a:xfrm>
            <a:off x="2863925" y="1932225"/>
            <a:ext cx="5823000" cy="2124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200"/>
              <a:buFont typeface="Calibri"/>
              <a:buNone/>
            </a:pPr>
            <a:r>
              <a:rPr lang="nl-NL" sz="5200" b="1">
                <a:solidFill>
                  <a:schemeClr val="lt1"/>
                </a:solidFill>
              </a:rPr>
              <a:t>Thank you!</a:t>
            </a:r>
            <a:endParaRPr sz="5200" b="1">
              <a:solidFill>
                <a:schemeClr val="lt1"/>
              </a:solidFill>
            </a:endParaRPr>
          </a:p>
          <a:p>
            <a:pPr marL="0" lvl="0" indent="0" algn="l" rtl="0">
              <a:lnSpc>
                <a:spcPct val="100000"/>
              </a:lnSpc>
              <a:spcBef>
                <a:spcPts val="0"/>
              </a:spcBef>
              <a:spcAft>
                <a:spcPts val="0"/>
              </a:spcAft>
              <a:buClr>
                <a:schemeClr val="lt1"/>
              </a:buClr>
              <a:buSzPts val="5200"/>
              <a:buFont typeface="Calibri"/>
              <a:buNone/>
            </a:pPr>
            <a:endParaRPr sz="5200" b="1">
              <a:solidFill>
                <a:schemeClr val="lt1"/>
              </a:solidFill>
            </a:endParaRPr>
          </a:p>
          <a:p>
            <a:pPr marL="0" lvl="0" indent="0" algn="l" rtl="0">
              <a:lnSpc>
                <a:spcPct val="100000"/>
              </a:lnSpc>
              <a:spcBef>
                <a:spcPts val="0"/>
              </a:spcBef>
              <a:spcAft>
                <a:spcPts val="0"/>
              </a:spcAft>
              <a:buClr>
                <a:schemeClr val="lt1"/>
              </a:buClr>
              <a:buSzPts val="5200"/>
              <a:buFont typeface="Calibri"/>
              <a:buNone/>
            </a:pPr>
            <a:r>
              <a:rPr lang="nl-NL" sz="4200" b="1">
                <a:solidFill>
                  <a:schemeClr val="lt1"/>
                </a:solidFill>
              </a:rPr>
              <a:t>Karim Karaki</a:t>
            </a:r>
            <a:endParaRPr sz="4200" b="1">
              <a:solidFill>
                <a:schemeClr val="lt1"/>
              </a:solidFill>
            </a:endParaRPr>
          </a:p>
          <a:p>
            <a:pPr marL="0" lvl="0" indent="0" algn="l" rtl="0">
              <a:lnSpc>
                <a:spcPct val="100000"/>
              </a:lnSpc>
              <a:spcBef>
                <a:spcPts val="0"/>
              </a:spcBef>
              <a:spcAft>
                <a:spcPts val="0"/>
              </a:spcAft>
              <a:buClr>
                <a:schemeClr val="lt1"/>
              </a:buClr>
              <a:buSzPts val="5200"/>
              <a:buFont typeface="Calibri"/>
              <a:buNone/>
            </a:pPr>
            <a:r>
              <a:rPr lang="nl-NL" sz="3700" u="sng">
                <a:solidFill>
                  <a:schemeClr val="lt1"/>
                </a:solidFill>
                <a:hlinkClick r:id="rId3">
                  <a:extLst>
                    <a:ext uri="{A12FA001-AC4F-418D-AE19-62706E023703}">
                      <ahyp:hlinkClr xmlns:ahyp="http://schemas.microsoft.com/office/drawing/2018/hyperlinkcolor" val="tx"/>
                    </a:ext>
                  </a:extLst>
                </a:hlinkClick>
              </a:rPr>
              <a:t>kka@ecdpm.org</a:t>
            </a:r>
            <a:endParaRPr sz="3700">
              <a:solidFill>
                <a:schemeClr val="lt1"/>
              </a:solidFill>
            </a:endParaRPr>
          </a:p>
          <a:p>
            <a:pPr marL="0" lvl="0" indent="0" algn="l" rtl="0">
              <a:lnSpc>
                <a:spcPct val="100000"/>
              </a:lnSpc>
              <a:spcBef>
                <a:spcPts val="0"/>
              </a:spcBef>
              <a:spcAft>
                <a:spcPts val="0"/>
              </a:spcAft>
              <a:buClr>
                <a:schemeClr val="lt1"/>
              </a:buClr>
              <a:buSzPts val="5200"/>
              <a:buFont typeface="Calibri"/>
              <a:buNone/>
            </a:pPr>
            <a:endParaRPr sz="1200">
              <a:solidFill>
                <a:schemeClr val="lt1"/>
              </a:solidFill>
            </a:endParaRPr>
          </a:p>
          <a:p>
            <a:pPr marL="0" lvl="0" indent="0" algn="l" rtl="0">
              <a:lnSpc>
                <a:spcPct val="100000"/>
              </a:lnSpc>
              <a:spcBef>
                <a:spcPts val="0"/>
              </a:spcBef>
              <a:spcAft>
                <a:spcPts val="0"/>
              </a:spcAft>
              <a:buClr>
                <a:schemeClr val="lt1"/>
              </a:buClr>
              <a:buSzPts val="5200"/>
              <a:buFont typeface="Calibri"/>
              <a:buNone/>
            </a:pPr>
            <a:r>
              <a:rPr lang="nl-NL" sz="3700">
                <a:solidFill>
                  <a:schemeClr val="lt1"/>
                </a:solidFill>
              </a:rPr>
              <a:t>          kar.karaki</a:t>
            </a:r>
            <a:br>
              <a:rPr lang="nl-NL" sz="5200" b="1">
                <a:solidFill>
                  <a:schemeClr val="lt1"/>
                </a:solidFill>
              </a:rPr>
            </a:br>
            <a:br>
              <a:rPr lang="nl-NL" sz="4800" b="1">
                <a:solidFill>
                  <a:schemeClr val="lt1"/>
                </a:solidFill>
              </a:rPr>
            </a:br>
            <a:r>
              <a:rPr lang="nl-NL" sz="3600">
                <a:solidFill>
                  <a:schemeClr val="lt1"/>
                </a:solidFill>
              </a:rPr>
              <a:t>www.ecdpm.org</a:t>
            </a:r>
            <a:endParaRPr sz="3600">
              <a:solidFill>
                <a:schemeClr val="lt1"/>
              </a:solidFill>
            </a:endParaRPr>
          </a:p>
        </p:txBody>
      </p:sp>
      <p:sp>
        <p:nvSpPr>
          <p:cNvPr id="219" name="Google Shape;219;p8"/>
          <p:cNvSpPr txBox="1"/>
          <p:nvPr/>
        </p:nvSpPr>
        <p:spPr>
          <a:xfrm>
            <a:off x="3289835" y="6070051"/>
            <a:ext cx="418986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European Centre for Development Policy Management</a:t>
            </a:r>
            <a:endParaRPr sz="1400" b="0" i="0" u="none" strike="noStrike" cap="none">
              <a:solidFill>
                <a:srgbClr val="000000"/>
              </a:solidFill>
              <a:latin typeface="Arial"/>
              <a:ea typeface="Arial"/>
              <a:cs typeface="Arial"/>
              <a:sym typeface="Arial"/>
            </a:endParaRPr>
          </a:p>
        </p:txBody>
      </p:sp>
      <p:pic>
        <p:nvPicPr>
          <p:cNvPr id="220" name="Google Shape;220;p8" descr="LOGO IN WHITE.png"/>
          <p:cNvPicPr preferRelativeResize="0"/>
          <p:nvPr/>
        </p:nvPicPr>
        <p:blipFill rotWithShape="1">
          <a:blip r:embed="rId4">
            <a:alphaModFix/>
          </a:blip>
          <a:srcRect/>
          <a:stretch/>
        </p:blipFill>
        <p:spPr>
          <a:xfrm>
            <a:off x="1768690" y="5784499"/>
            <a:ext cx="1434484" cy="897122"/>
          </a:xfrm>
          <a:prstGeom prst="rect">
            <a:avLst/>
          </a:prstGeom>
          <a:noFill/>
          <a:ln>
            <a:noFill/>
          </a:ln>
        </p:spPr>
      </p:pic>
      <p:sp>
        <p:nvSpPr>
          <p:cNvPr id="221" name="Google Shape;22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8</a:t>
            </a:fld>
            <a:endParaRPr/>
          </a:p>
        </p:txBody>
      </p:sp>
      <p:pic>
        <p:nvPicPr>
          <p:cNvPr id="222" name="Google Shape;222;p8"/>
          <p:cNvPicPr preferRelativeResize="0"/>
          <p:nvPr/>
        </p:nvPicPr>
        <p:blipFill>
          <a:blip r:embed="rId5">
            <a:alphaModFix/>
          </a:blip>
          <a:stretch>
            <a:fillRect/>
          </a:stretch>
        </p:blipFill>
        <p:spPr>
          <a:xfrm>
            <a:off x="2988638" y="3537000"/>
            <a:ext cx="895350" cy="571500"/>
          </a:xfrm>
          <a:prstGeom prst="rect">
            <a:avLst/>
          </a:prstGeom>
          <a:noFill/>
          <a:ln>
            <a:noFill/>
          </a:ln>
        </p:spPr>
      </p:pic>
      <p:pic>
        <p:nvPicPr>
          <p:cNvPr id="223" name="Google Shape;223;p8"/>
          <p:cNvPicPr preferRelativeResize="0"/>
          <p:nvPr/>
        </p:nvPicPr>
        <p:blipFill>
          <a:blip r:embed="rId6">
            <a:alphaModFix/>
          </a:blip>
          <a:stretch>
            <a:fillRect/>
          </a:stretch>
        </p:blipFill>
        <p:spPr>
          <a:xfrm>
            <a:off x="866900" y="2419225"/>
            <a:ext cx="1701025" cy="1689276"/>
          </a:xfrm>
          <a:prstGeom prst="rect">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pic>
    </p:spTree>
  </p:cSld>
  <p:clrMapOvr>
    <a:masterClrMapping/>
  </p:clrMapOvr>
</p:sld>
</file>

<file path=ppt/theme/theme1.xml><?xml version="1.0" encoding="utf-8"?>
<a:theme xmlns:a="http://schemas.openxmlformats.org/drawingml/2006/main" name="ECDPM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Macintosh PowerPoint</Application>
  <PresentationFormat>On-screen Show (4:3)</PresentationFormat>
  <Paragraphs>91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ECDPM template</vt:lpstr>
      <vt:lpstr> </vt:lpstr>
      <vt:lpstr>PowerPoint Presentation</vt:lpstr>
      <vt:lpstr>PowerPoint Presentation</vt:lpstr>
      <vt:lpstr>PowerPoint Presentation</vt:lpstr>
      <vt:lpstr>PowerPoint Presentation</vt:lpstr>
      <vt:lpstr>PowerPoint Presentation</vt:lpstr>
      <vt:lpstr>PowerPoint Presentation</vt:lpstr>
      <vt:lpstr>Thank you!  Karim Karaki kka@ecdpm.org            kar.karaki  www.ecdpm.org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 </cp:lastModifiedBy>
  <cp:revision>1</cp:revision>
  <dcterms:modified xsi:type="dcterms:W3CDTF">2022-10-27T10:12:02Z</dcterms:modified>
</cp:coreProperties>
</file>